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3"/>
  </p:sldMasterIdLst>
  <p:notesMasterIdLst>
    <p:notesMasterId r:id="rId5"/>
  </p:notesMasterIdLst>
  <p:handoutMasterIdLst>
    <p:handoutMasterId r:id="rId25"/>
  </p:handoutMasterIdLst>
  <p:sldIdLst>
    <p:sldId id="272" r:id="rId4"/>
    <p:sldId id="286" r:id="rId6"/>
    <p:sldId id="343" r:id="rId7"/>
    <p:sldId id="344" r:id="rId8"/>
    <p:sldId id="346" r:id="rId9"/>
    <p:sldId id="347" r:id="rId10"/>
    <p:sldId id="348" r:id="rId11"/>
    <p:sldId id="368" r:id="rId12"/>
    <p:sldId id="349" r:id="rId13"/>
    <p:sldId id="350" r:id="rId14"/>
    <p:sldId id="370" r:id="rId15"/>
    <p:sldId id="351" r:id="rId16"/>
    <p:sldId id="358" r:id="rId17"/>
    <p:sldId id="282" r:id="rId18"/>
    <p:sldId id="352" r:id="rId19"/>
    <p:sldId id="353" r:id="rId20"/>
    <p:sldId id="354" r:id="rId21"/>
    <p:sldId id="355" r:id="rId22"/>
    <p:sldId id="357" r:id="rId23"/>
    <p:sldId id="278" r:id="rId24"/>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8" autoAdjust="0"/>
    <p:restoredTop sz="93198" autoAdjust="0"/>
  </p:normalViewPr>
  <p:slideViewPr>
    <p:cSldViewPr snapToGrid="0">
      <p:cViewPr varScale="1">
        <p:scale>
          <a:sx n="91" d="100"/>
          <a:sy n="91" d="100"/>
        </p:scale>
        <p:origin x="336"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gs" Target="tags/tag5.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p:cNvGrpSpPr/>
          <p:nvPr userDrawn="1"/>
        </p:nvGrpSpPr>
        <p:grpSpPr>
          <a:xfrm>
            <a:off x="660400" y="478901"/>
            <a:ext cx="2073175" cy="454750"/>
            <a:chOff x="660400" y="478901"/>
            <a:chExt cx="2073175" cy="454750"/>
          </a:xfrm>
        </p:grpSpPr>
        <p:grpSp>
          <p:nvGrpSpPr>
            <p:cNvPr id="18" name="组合 17"/>
            <p:cNvGrpSpPr/>
            <p:nvPr/>
          </p:nvGrpSpPr>
          <p:grpSpPr>
            <a:xfrm>
              <a:off x="1398488" y="519026"/>
              <a:ext cx="1335087" cy="374499"/>
              <a:chOff x="10078451" y="394099"/>
              <a:chExt cx="1440449" cy="387474"/>
            </a:xfrm>
            <a:solidFill>
              <a:srgbClr val="E60012"/>
            </a:solidFill>
          </p:grpSpPr>
          <p:sp>
            <p:nvSpPr>
              <p:cNvPr id="83" name="ïṡľïďè"/>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p>
            </p:txBody>
          </p:sp>
          <p:sp>
            <p:nvSpPr>
              <p:cNvPr id="84" name="iṩḻîḑè"/>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p>
            </p:txBody>
          </p:sp>
          <p:sp>
            <p:nvSpPr>
              <p:cNvPr id="85" name="íṥḻïďê"/>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p>
            </p:txBody>
          </p:sp>
          <p:sp>
            <p:nvSpPr>
              <p:cNvPr id="86" name="íşlíḋè"/>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p>
            </p:txBody>
          </p:sp>
          <p:sp>
            <p:nvSpPr>
              <p:cNvPr id="87" name="ïṣlíďe"/>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p>
            </p:txBody>
          </p:sp>
          <p:sp>
            <p:nvSpPr>
              <p:cNvPr id="88" name="íṧľîḑe"/>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p>
            </p:txBody>
          </p:sp>
          <p:sp>
            <p:nvSpPr>
              <p:cNvPr id="89" name="išliḍé"/>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p>
            </p:txBody>
          </p:sp>
          <p:sp>
            <p:nvSpPr>
              <p:cNvPr id="90" name="iŝliďé"/>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p>
            </p:txBody>
          </p:sp>
          <p:sp>
            <p:nvSpPr>
              <p:cNvPr id="91" name="íṥľïdê"/>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p>
            </p:txBody>
          </p:sp>
          <p:sp>
            <p:nvSpPr>
              <p:cNvPr id="92" name="ïṡ1iďe"/>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p>
            </p:txBody>
          </p:sp>
          <p:sp>
            <p:nvSpPr>
              <p:cNvPr id="93" name="ïṧľïḋé"/>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p>
            </p:txBody>
          </p:sp>
          <p:sp>
            <p:nvSpPr>
              <p:cNvPr id="94" name="ïṧ1ïḓe"/>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p>
            </p:txBody>
          </p:sp>
          <p:sp>
            <p:nvSpPr>
              <p:cNvPr id="95" name="îśľîḋé"/>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p>
            </p:txBody>
          </p:sp>
          <p:sp>
            <p:nvSpPr>
              <p:cNvPr id="96" name="iṧḷïdè"/>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p>
            </p:txBody>
          </p:sp>
          <p:sp>
            <p:nvSpPr>
              <p:cNvPr id="97" name="îṩḷîḓe"/>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p>
            </p:txBody>
          </p:sp>
          <p:sp>
            <p:nvSpPr>
              <p:cNvPr id="98" name="is1idé"/>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p>
            </p:txBody>
          </p:sp>
          <p:sp>
            <p:nvSpPr>
              <p:cNvPr id="99" name="iśľîḋe"/>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p>
            </p:txBody>
          </p:sp>
          <p:sp>
            <p:nvSpPr>
              <p:cNvPr id="100" name="îṩḻíḍé"/>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p>
            </p:txBody>
          </p:sp>
          <p:sp>
            <p:nvSpPr>
              <p:cNvPr id="101" name="íS1íde"/>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p>
            </p:txBody>
          </p:sp>
          <p:sp>
            <p:nvSpPr>
              <p:cNvPr id="102" name="îsḷiḋê"/>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p>
            </p:txBody>
          </p:sp>
          <p:sp>
            <p:nvSpPr>
              <p:cNvPr id="103" name="ïś1ïḓé"/>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p>
            </p:txBody>
          </p:sp>
          <p:sp>
            <p:nvSpPr>
              <p:cNvPr id="104" name="iṥlïḑê"/>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p>
            </p:txBody>
          </p:sp>
          <p:sp>
            <p:nvSpPr>
              <p:cNvPr id="105" name="iṩļîḋé"/>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p>
            </p:txBody>
          </p:sp>
          <p:sp>
            <p:nvSpPr>
              <p:cNvPr id="106" name="îs1iḋé"/>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p>
            </p:txBody>
          </p:sp>
          <p:sp>
            <p:nvSpPr>
              <p:cNvPr id="107" name="iṣ1ïḑê"/>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p>
            </p:txBody>
          </p:sp>
          <p:sp>
            <p:nvSpPr>
              <p:cNvPr id="108" name="ïS1îḑê"/>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p>
            </p:txBody>
          </p:sp>
          <p:sp>
            <p:nvSpPr>
              <p:cNvPr id="109" name="iŝḷíḍê"/>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p>
            </p:txBody>
          </p:sp>
          <p:sp>
            <p:nvSpPr>
              <p:cNvPr id="110" name="îṥľíḍé"/>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p>
            </p:txBody>
          </p:sp>
          <p:sp>
            <p:nvSpPr>
              <p:cNvPr id="111" name="îşḻiḍe"/>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p>
            </p:txBody>
          </p:sp>
          <p:sp>
            <p:nvSpPr>
              <p:cNvPr id="112" name="ïşḻíḓe"/>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p>
            </p:txBody>
          </p:sp>
          <p:sp>
            <p:nvSpPr>
              <p:cNvPr id="113" name="îS1iḓé"/>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p>
            </p:txBody>
          </p:sp>
          <p:sp>
            <p:nvSpPr>
              <p:cNvPr id="114" name="ïṥḻîḍé"/>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p>
            </p:txBody>
          </p:sp>
          <p:sp>
            <p:nvSpPr>
              <p:cNvPr id="115" name="ïṡḷíḍé"/>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p>
            </p:txBody>
          </p:sp>
          <p:sp>
            <p:nvSpPr>
              <p:cNvPr id="116" name="íṧlíḍé"/>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p>
            </p:txBody>
          </p:sp>
          <p:sp>
            <p:nvSpPr>
              <p:cNvPr id="117" name="išļïḓé"/>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p>
            </p:txBody>
          </p:sp>
          <p:sp>
            <p:nvSpPr>
              <p:cNvPr id="118" name="ïšḻîḓè"/>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p>
            </p:txBody>
          </p:sp>
          <p:sp>
            <p:nvSpPr>
              <p:cNvPr id="119" name="ïṡḷïḍê"/>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p>
            </p:txBody>
          </p:sp>
          <p:sp>
            <p:nvSpPr>
              <p:cNvPr id="120" name="îşļíḋe"/>
              <p:cNvSpPr/>
              <p:nvPr/>
            </p:nvSpPr>
            <p:spPr bwMode="auto">
              <a:xfrm>
                <a:off x="11405258" y="721607"/>
                <a:ext cx="5871" cy="46547"/>
              </a:xfrm>
              <a:prstGeom prst="rect">
                <a:avLst/>
              </a:prstGeom>
              <a:grpFill/>
              <a:ln>
                <a:noFill/>
              </a:ln>
            </p:spPr>
            <p:txBody>
              <a:bodyPr anchor="ctr"/>
              <a:lstStyle/>
              <a:p>
                <a:pPr algn="ctr"/>
              </a:p>
            </p:txBody>
          </p:sp>
          <p:sp>
            <p:nvSpPr>
              <p:cNvPr id="121" name="íṩľide"/>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p>
            </p:txBody>
          </p:sp>
          <p:sp>
            <p:nvSpPr>
              <p:cNvPr id="122" name="ïSļídê"/>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p>
            </p:txBody>
          </p:sp>
          <p:sp>
            <p:nvSpPr>
              <p:cNvPr id="123" name="işḷíḑè"/>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p>
            </p:txBody>
          </p:sp>
        </p:grpSp>
        <p:grpSp>
          <p:nvGrpSpPr>
            <p:cNvPr id="19" name="组合 18"/>
            <p:cNvGrpSpPr/>
            <p:nvPr/>
          </p:nvGrpSpPr>
          <p:grpSpPr>
            <a:xfrm>
              <a:off x="660400" y="478901"/>
              <a:ext cx="601275" cy="454750"/>
              <a:chOff x="2201863" y="2538413"/>
              <a:chExt cx="1776413" cy="1781175"/>
            </a:xfrm>
            <a:solidFill>
              <a:schemeClr val="accent1"/>
            </a:solidFill>
          </p:grpSpPr>
          <p:sp>
            <p:nvSpPr>
              <p:cNvPr id="20" name="íṣḷîďé"/>
              <p:cNvSpPr/>
              <p:nvPr/>
            </p:nvSpPr>
            <p:spPr bwMode="auto">
              <a:xfrm>
                <a:off x="2201863" y="2538413"/>
                <a:ext cx="1776413" cy="1781175"/>
              </a:xfrm>
              <a:prstGeom prst="ellipse">
                <a:avLst/>
              </a:prstGeom>
              <a:noFill/>
              <a:ln w="19050" cap="flat">
                <a:solidFill>
                  <a:schemeClr val="accent1"/>
                </a:solidFill>
                <a:prstDash val="solid"/>
                <a:round/>
              </a:ln>
            </p:spPr>
            <p:txBody>
              <a:bodyPr anchor="ctr"/>
              <a:lstStyle/>
              <a:p>
                <a:pPr algn="ctr"/>
              </a:p>
            </p:txBody>
          </p:sp>
          <p:sp>
            <p:nvSpPr>
              <p:cNvPr id="21" name="îSlïdê"/>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p>
            </p:txBody>
          </p:sp>
          <p:sp>
            <p:nvSpPr>
              <p:cNvPr id="22" name="îSļíḍê"/>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p>
            </p:txBody>
          </p:sp>
          <p:sp>
            <p:nvSpPr>
              <p:cNvPr id="23" name="ïşḻiḑe"/>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p>
            </p:txBody>
          </p:sp>
          <p:sp>
            <p:nvSpPr>
              <p:cNvPr id="24" name="ïṡļiḑê"/>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p>
            </p:txBody>
          </p:sp>
          <p:sp>
            <p:nvSpPr>
              <p:cNvPr id="25" name="ï$ḷiḋe"/>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p>
            </p:txBody>
          </p:sp>
          <p:sp>
            <p:nvSpPr>
              <p:cNvPr id="26" name="iś1íḋè"/>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p>
            </p:txBody>
          </p:sp>
          <p:sp>
            <p:nvSpPr>
              <p:cNvPr id="27" name="ïšlíďe"/>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p>
            </p:txBody>
          </p:sp>
          <p:sp>
            <p:nvSpPr>
              <p:cNvPr id="28" name="ï$ļîďe"/>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p>
            </p:txBody>
          </p:sp>
          <p:sp>
            <p:nvSpPr>
              <p:cNvPr id="29" name="ïs1îḓè"/>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p>
            </p:txBody>
          </p:sp>
          <p:sp>
            <p:nvSpPr>
              <p:cNvPr id="30" name="iṣľíďê"/>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p>
            </p:txBody>
          </p:sp>
          <p:sp>
            <p:nvSpPr>
              <p:cNvPr id="31" name="iŝḷíde"/>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p>
            </p:txBody>
          </p:sp>
          <p:sp>
            <p:nvSpPr>
              <p:cNvPr id="32" name="îṡḷíḍé"/>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p>
            </p:txBody>
          </p:sp>
          <p:sp>
            <p:nvSpPr>
              <p:cNvPr id="33" name="ïṡľîdè"/>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p>
            </p:txBody>
          </p:sp>
          <p:sp>
            <p:nvSpPr>
              <p:cNvPr id="34" name="íślîde"/>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p>
            </p:txBody>
          </p:sp>
          <p:sp>
            <p:nvSpPr>
              <p:cNvPr id="35" name="iŝļîḍé"/>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p>
            </p:txBody>
          </p:sp>
          <p:sp>
            <p:nvSpPr>
              <p:cNvPr id="36" name="iṩḻíḋè"/>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p>
            </p:txBody>
          </p:sp>
          <p:sp>
            <p:nvSpPr>
              <p:cNvPr id="37" name="iṥ1íďé"/>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p>
            </p:txBody>
          </p:sp>
          <p:sp>
            <p:nvSpPr>
              <p:cNvPr id="38" name="íṥḷíḑè"/>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p>
            </p:txBody>
          </p:sp>
          <p:sp>
            <p:nvSpPr>
              <p:cNvPr id="39" name="iṡļiďé"/>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p>
            </p:txBody>
          </p:sp>
          <p:sp>
            <p:nvSpPr>
              <p:cNvPr id="40" name="îṥļîḍè"/>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p>
            </p:txBody>
          </p:sp>
          <p:sp>
            <p:nvSpPr>
              <p:cNvPr id="41" name="îsḻiḍê"/>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p>
            </p:txBody>
          </p:sp>
          <p:sp>
            <p:nvSpPr>
              <p:cNvPr id="42" name="îṣ1iḍé"/>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p>
            </p:txBody>
          </p:sp>
          <p:sp>
            <p:nvSpPr>
              <p:cNvPr id="43" name="íşľîḋé"/>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p>
            </p:txBody>
          </p:sp>
          <p:sp>
            <p:nvSpPr>
              <p:cNvPr id="44" name="íṣ1iḍe"/>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p>
            </p:txBody>
          </p:sp>
          <p:sp>
            <p:nvSpPr>
              <p:cNvPr id="45" name="işľíḑê"/>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p>
            </p:txBody>
          </p:sp>
          <p:sp>
            <p:nvSpPr>
              <p:cNvPr id="46" name="îṥ1îďê"/>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p>
            </p:txBody>
          </p:sp>
          <p:sp>
            <p:nvSpPr>
              <p:cNvPr id="47" name="îś1îḓe"/>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p>
            </p:txBody>
          </p:sp>
          <p:sp>
            <p:nvSpPr>
              <p:cNvPr id="48" name="íşḻiḓe"/>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p>
            </p:txBody>
          </p:sp>
          <p:sp>
            <p:nvSpPr>
              <p:cNvPr id="49" name="iSliḋê"/>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p>
            </p:txBody>
          </p:sp>
          <p:sp>
            <p:nvSpPr>
              <p:cNvPr id="50" name="íṡļïďè"/>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p>
            </p:txBody>
          </p:sp>
          <p:sp>
            <p:nvSpPr>
              <p:cNvPr id="51" name="íṡ1íḍê"/>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p>
            </p:txBody>
          </p:sp>
          <p:sp>
            <p:nvSpPr>
              <p:cNvPr id="52" name="íṥ1îdê"/>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p>
            </p:txBody>
          </p:sp>
          <p:sp>
            <p:nvSpPr>
              <p:cNvPr id="53" name="íṧḻïďé"/>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p>
            </p:txBody>
          </p:sp>
          <p:sp>
            <p:nvSpPr>
              <p:cNvPr id="54" name="iSlídè"/>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p>
            </p:txBody>
          </p:sp>
          <p:sp>
            <p:nvSpPr>
              <p:cNvPr id="55" name="îṣľíḋé"/>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p>
            </p:txBody>
          </p:sp>
          <p:sp>
            <p:nvSpPr>
              <p:cNvPr id="56" name="iṧľîḋè"/>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p>
            </p:txBody>
          </p:sp>
          <p:sp>
            <p:nvSpPr>
              <p:cNvPr id="57" name="ïSļiḓe"/>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p>
            </p:txBody>
          </p:sp>
          <p:sp>
            <p:nvSpPr>
              <p:cNvPr id="58" name="ïṥḻíḑè"/>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p>
            </p:txBody>
          </p:sp>
          <p:sp>
            <p:nvSpPr>
              <p:cNvPr id="59" name="ïṩľiḓê"/>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p>
            </p:txBody>
          </p:sp>
          <p:sp>
            <p:nvSpPr>
              <p:cNvPr id="60" name="íşlîḓê"/>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p>
            </p:txBody>
          </p:sp>
          <p:sp>
            <p:nvSpPr>
              <p:cNvPr id="61" name="íşlîḍè"/>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62" name="îšļîďê"/>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63" name="ïSľïḑé"/>
              <p:cNvSpPr/>
              <p:nvPr/>
            </p:nvSpPr>
            <p:spPr bwMode="auto">
              <a:xfrm>
                <a:off x="2825751" y="3427413"/>
                <a:ext cx="39688" cy="23813"/>
              </a:xfrm>
              <a:prstGeom prst="rect">
                <a:avLst/>
              </a:prstGeom>
              <a:grpFill/>
              <a:ln>
                <a:noFill/>
              </a:ln>
            </p:spPr>
            <p:txBody>
              <a:bodyPr anchor="ctr"/>
              <a:lstStyle/>
              <a:p>
                <a:pPr algn="ctr"/>
              </a:p>
            </p:txBody>
          </p:sp>
          <p:sp>
            <p:nvSpPr>
              <p:cNvPr id="64" name="í$ḻïḍê"/>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65" name="is1íḋe"/>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66" name="iṩlîḓé"/>
              <p:cNvSpPr/>
              <p:nvPr/>
            </p:nvSpPr>
            <p:spPr bwMode="auto">
              <a:xfrm>
                <a:off x="2965451" y="3475038"/>
                <a:ext cx="39688" cy="25400"/>
              </a:xfrm>
              <a:prstGeom prst="rect">
                <a:avLst/>
              </a:prstGeom>
              <a:grpFill/>
              <a:ln>
                <a:noFill/>
              </a:ln>
            </p:spPr>
            <p:txBody>
              <a:bodyPr anchor="ctr"/>
              <a:lstStyle/>
              <a:p>
                <a:pPr algn="ctr"/>
              </a:p>
            </p:txBody>
          </p:sp>
          <p:sp>
            <p:nvSpPr>
              <p:cNvPr id="67" name="ïṩ1îḑê"/>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68" name="ïṡľîdé"/>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sp>
            <p:nvSpPr>
              <p:cNvPr id="69" name="îśľîdé"/>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p>
            </p:txBody>
          </p:sp>
          <p:sp>
            <p:nvSpPr>
              <p:cNvPr id="70" name="ïṩļíḑè"/>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p>
            </p:txBody>
          </p:sp>
          <p:sp>
            <p:nvSpPr>
              <p:cNvPr id="71" name="i$ļíḍé"/>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p>
            </p:txBody>
          </p:sp>
          <p:sp>
            <p:nvSpPr>
              <p:cNvPr id="72" name="î$lîde"/>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p>
            </p:txBody>
          </p:sp>
          <p:sp>
            <p:nvSpPr>
              <p:cNvPr id="73" name="íṧļide"/>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p>
            </p:txBody>
          </p:sp>
          <p:sp>
            <p:nvSpPr>
              <p:cNvPr id="74" name="íṩḻíḓe"/>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p>
            </p:txBody>
          </p:sp>
          <p:sp>
            <p:nvSpPr>
              <p:cNvPr id="75" name="îsļíḑe"/>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p>
            </p:txBody>
          </p:sp>
          <p:sp>
            <p:nvSpPr>
              <p:cNvPr id="76" name="ïṩľíḓè"/>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p>
            </p:txBody>
          </p:sp>
          <p:sp>
            <p:nvSpPr>
              <p:cNvPr id="77" name="ïŝļíḑè"/>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p>
            </p:txBody>
          </p:sp>
          <p:sp>
            <p:nvSpPr>
              <p:cNvPr id="78" name="iŝḷïďé"/>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p>
            </p:txBody>
          </p:sp>
          <p:sp>
            <p:nvSpPr>
              <p:cNvPr id="79" name="îślïḓè"/>
              <p:cNvSpPr/>
              <p:nvPr/>
            </p:nvSpPr>
            <p:spPr bwMode="auto">
              <a:xfrm>
                <a:off x="2565401" y="2881313"/>
                <a:ext cx="1050925" cy="1093788"/>
              </a:xfrm>
              <a:prstGeom prst="ellipse">
                <a:avLst/>
              </a:prstGeom>
              <a:noFill/>
              <a:ln w="14288" cap="flat">
                <a:solidFill>
                  <a:schemeClr val="accent1"/>
                </a:solidFill>
                <a:prstDash val="solid"/>
                <a:round/>
              </a:ln>
            </p:spPr>
            <p:txBody>
              <a:bodyPr anchor="ctr"/>
              <a:lstStyle/>
              <a:p>
                <a:pPr algn="ctr"/>
              </a:p>
            </p:txBody>
          </p:sp>
          <p:sp>
            <p:nvSpPr>
              <p:cNvPr id="80" name="ïṡliḓe"/>
              <p:cNvSpPr/>
              <p:nvPr/>
            </p:nvSpPr>
            <p:spPr bwMode="auto">
              <a:xfrm>
                <a:off x="2451101" y="2881313"/>
                <a:ext cx="1277938" cy="1093788"/>
              </a:xfrm>
              <a:prstGeom prst="ellipse">
                <a:avLst/>
              </a:prstGeom>
              <a:noFill/>
              <a:ln w="15875" cap="flat">
                <a:solidFill>
                  <a:schemeClr val="accent1"/>
                </a:solidFill>
                <a:prstDash val="solid"/>
                <a:round/>
              </a:ln>
            </p:spPr>
            <p:txBody>
              <a:bodyPr anchor="ctr"/>
              <a:lstStyle/>
              <a:p>
                <a:pPr algn="ctr"/>
              </a:p>
            </p:txBody>
          </p:sp>
          <p:sp>
            <p:nvSpPr>
              <p:cNvPr id="81" name="íšḻíḋé"/>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p>
            </p:txBody>
          </p:sp>
          <p:sp>
            <p:nvSpPr>
              <p:cNvPr id="82" name="îṡliḑè"/>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p>
            </p:txBody>
          </p:sp>
        </p:grpSp>
      </p:grpSp>
      <p:sp>
        <p:nvSpPr>
          <p:cNvPr id="124" name="文本框 123"/>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a:t>
            </a:r>
            <a:r>
              <a:rPr lang="zh-CN" altLang="en-US" sz="1400">
                <a:solidFill>
                  <a:schemeClr val="tx1">
                    <a:lumMod val="65000"/>
                    <a:lumOff val="35000"/>
                  </a:schemeClr>
                </a:solidFill>
              </a:rPr>
              <a:t>创新      </a:t>
            </a:r>
            <a:endParaRPr lang="zh-CN" altLang="en-US" sz="1400" dirty="0">
              <a:solidFill>
                <a:schemeClr val="tx1">
                  <a:lumMod val="65000"/>
                  <a:lumOff val="35000"/>
                </a:schemeClr>
              </a:solidFill>
            </a:endParaRPr>
          </a:p>
        </p:txBody>
      </p:sp>
      <p:sp>
        <p:nvSpPr>
          <p:cNvPr id="132" name="文本占位符 131"/>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endParaRPr lang="zh-CN" altLang="en-US" dirty="0"/>
          </a:p>
          <a:p>
            <a:pPr marL="0" lvl="0"/>
            <a:r>
              <a:rPr lang="zh-CN" altLang="en-US" dirty="0"/>
              <a:t>如果太长可以换行</a:t>
            </a:r>
            <a:endParaRPr lang="zh-CN" altLang="en-US" dirty="0"/>
          </a:p>
        </p:txBody>
      </p:sp>
      <p:sp>
        <p:nvSpPr>
          <p:cNvPr id="134" name="文本占位符 133"/>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endParaRPr lang="en-US" altLang="zh-CN" dirty="0"/>
          </a:p>
        </p:txBody>
      </p:sp>
      <p:sp>
        <p:nvSpPr>
          <p:cNvPr id="125" name="矩形: 圆角 124"/>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汇报人</a:t>
            </a:r>
            <a:endParaRPr lang="zh-CN" altLang="en-US" dirty="0"/>
          </a:p>
        </p:txBody>
      </p:sp>
      <p:sp>
        <p:nvSpPr>
          <p:cNvPr id="7" name="文本占位符 6"/>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endParaRPr lang="zh-CN" altLang="en-US" dirty="0"/>
          </a:p>
        </p:txBody>
      </p:sp>
      <p:sp>
        <p:nvSpPr>
          <p:cNvPr id="126" name="矩形: 圆角 125"/>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小组成员</a:t>
            </a:r>
            <a:endParaRPr lang="zh-CN" altLang="en-US" dirty="0"/>
          </a:p>
        </p:txBody>
      </p:sp>
      <p:sp>
        <p:nvSpPr>
          <p:cNvPr id="127" name="文本占位符 6"/>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2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23"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2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2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29" name="ïṡļïdè"/>
            <p:cNvSpPr/>
            <p:nvPr userDrawn="1"/>
          </p:nvSpPr>
          <p:spPr bwMode="auto">
            <a:xfrm>
              <a:off x="1713695" y="613312"/>
              <a:ext cx="19157" cy="9189"/>
            </a:xfrm>
            <a:prstGeom prst="rect">
              <a:avLst/>
            </a:prstGeom>
            <a:grpFill/>
            <a:ln>
              <a:noFill/>
            </a:ln>
          </p:spPr>
          <p:txBody>
            <a:bodyPr anchor="ctr"/>
            <a:lstStyle/>
            <a:p>
              <a:pPr algn="ctr"/>
            </a:p>
          </p:txBody>
        </p:sp>
        <p:sp>
          <p:nvSpPr>
            <p:cNvPr id="13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3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121" name="图片占位符 120"/>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47" name="文本框 346"/>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48" name="文本框 347"/>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p:cNvGrpSpPr/>
          <p:nvPr userDrawn="1"/>
        </p:nvGrpSpPr>
        <p:grpSpPr>
          <a:xfrm>
            <a:off x="10672870" y="250062"/>
            <a:ext cx="913766" cy="457978"/>
            <a:chOff x="1585727" y="453077"/>
            <a:chExt cx="374706" cy="187802"/>
          </a:xfrm>
          <a:solidFill>
            <a:schemeClr val="accent1"/>
          </a:solidFill>
        </p:grpSpPr>
        <p:sp>
          <p:nvSpPr>
            <p:cNvPr id="353"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54"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55"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56"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57"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58" name="ïṡļïdè"/>
            <p:cNvSpPr/>
            <p:nvPr userDrawn="1"/>
          </p:nvSpPr>
          <p:spPr bwMode="auto">
            <a:xfrm>
              <a:off x="1713695" y="613312"/>
              <a:ext cx="19157" cy="9189"/>
            </a:xfrm>
            <a:prstGeom prst="rect">
              <a:avLst/>
            </a:prstGeom>
            <a:grpFill/>
            <a:ln>
              <a:noFill/>
            </a:ln>
          </p:spPr>
          <p:txBody>
            <a:bodyPr anchor="ctr"/>
            <a:lstStyle/>
            <a:p>
              <a:pPr algn="ctr"/>
            </a:p>
          </p:txBody>
        </p:sp>
        <p:sp>
          <p:nvSpPr>
            <p:cNvPr id="359"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60"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61" name="椭圆 360"/>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39"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40"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41"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42"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43" name="ïṡļïdè"/>
            <p:cNvSpPr/>
            <p:nvPr userDrawn="1"/>
          </p:nvSpPr>
          <p:spPr bwMode="auto">
            <a:xfrm>
              <a:off x="1713695" y="613312"/>
              <a:ext cx="19157" cy="9189"/>
            </a:xfrm>
            <a:prstGeom prst="rect">
              <a:avLst/>
            </a:prstGeom>
            <a:grpFill/>
            <a:ln>
              <a:noFill/>
            </a:ln>
          </p:spPr>
          <p:txBody>
            <a:bodyPr anchor="ctr"/>
            <a:lstStyle/>
            <a:p>
              <a:pPr algn="ctr"/>
            </a:p>
          </p:txBody>
        </p:sp>
        <p:sp>
          <p:nvSpPr>
            <p:cNvPr id="144"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45"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pic>
        <p:nvPicPr>
          <p:cNvPr id="8" name="图片 7"/>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27" name="图片占位符 126"/>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59" name="文本框 35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p:cNvGrpSpPr/>
          <p:nvPr userDrawn="1"/>
        </p:nvGrpSpPr>
        <p:grpSpPr>
          <a:xfrm>
            <a:off x="10672870" y="250062"/>
            <a:ext cx="913766" cy="457978"/>
            <a:chOff x="1585727" y="453077"/>
            <a:chExt cx="374706" cy="187802"/>
          </a:xfrm>
          <a:solidFill>
            <a:schemeClr val="accent1"/>
          </a:solidFill>
        </p:grpSpPr>
        <p:sp>
          <p:nvSpPr>
            <p:cNvPr id="36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6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66"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6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6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69" name="ïṡļïdè"/>
            <p:cNvSpPr/>
            <p:nvPr userDrawn="1"/>
          </p:nvSpPr>
          <p:spPr bwMode="auto">
            <a:xfrm>
              <a:off x="1713695" y="613312"/>
              <a:ext cx="19157" cy="9189"/>
            </a:xfrm>
            <a:prstGeom prst="rect">
              <a:avLst/>
            </a:prstGeom>
            <a:grpFill/>
            <a:ln>
              <a:noFill/>
            </a:ln>
          </p:spPr>
          <p:txBody>
            <a:bodyPr anchor="ctr"/>
            <a:lstStyle/>
            <a:p>
              <a:pPr algn="ctr"/>
            </a:p>
          </p:txBody>
        </p:sp>
        <p:sp>
          <p:nvSpPr>
            <p:cNvPr id="37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7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72" name="椭圆 37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2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26"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2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2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29" name="ïṡļïdè"/>
            <p:cNvSpPr/>
            <p:nvPr userDrawn="1"/>
          </p:nvSpPr>
          <p:spPr bwMode="auto">
            <a:xfrm>
              <a:off x="1713695" y="613312"/>
              <a:ext cx="19157" cy="9189"/>
            </a:xfrm>
            <a:prstGeom prst="rect">
              <a:avLst/>
            </a:prstGeom>
            <a:grpFill/>
            <a:ln>
              <a:noFill/>
            </a:ln>
          </p:spPr>
          <p:txBody>
            <a:bodyPr anchor="ctr"/>
            <a:lstStyle/>
            <a:p>
              <a:pPr algn="ctr"/>
            </a:p>
          </p:txBody>
        </p:sp>
        <p:sp>
          <p:nvSpPr>
            <p:cNvPr id="13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3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248" name="图片占位符 247"/>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67" name="文本框 366"/>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68" name="文本框 367"/>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p:cNvGrpSpPr/>
          <p:nvPr userDrawn="1"/>
        </p:nvGrpSpPr>
        <p:grpSpPr>
          <a:xfrm>
            <a:off x="10672870" y="250062"/>
            <a:ext cx="913766" cy="457978"/>
            <a:chOff x="1585727" y="453077"/>
            <a:chExt cx="374706" cy="187802"/>
          </a:xfrm>
          <a:solidFill>
            <a:schemeClr val="accent1"/>
          </a:solidFill>
        </p:grpSpPr>
        <p:sp>
          <p:nvSpPr>
            <p:cNvPr id="373"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74"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75"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76"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77"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78" name="ïṡļïdè"/>
            <p:cNvSpPr/>
            <p:nvPr userDrawn="1"/>
          </p:nvSpPr>
          <p:spPr bwMode="auto">
            <a:xfrm>
              <a:off x="1713695" y="613312"/>
              <a:ext cx="19157" cy="9189"/>
            </a:xfrm>
            <a:prstGeom prst="rect">
              <a:avLst/>
            </a:prstGeom>
            <a:grpFill/>
            <a:ln>
              <a:noFill/>
            </a:ln>
          </p:spPr>
          <p:txBody>
            <a:bodyPr anchor="ctr"/>
            <a:lstStyle/>
            <a:p>
              <a:pPr algn="ctr"/>
            </a:p>
          </p:txBody>
        </p:sp>
        <p:sp>
          <p:nvSpPr>
            <p:cNvPr id="379"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80"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81" name="椭圆 380"/>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19"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22"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23"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2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25" name="ïṡļïdè"/>
            <p:cNvSpPr/>
            <p:nvPr userDrawn="1"/>
          </p:nvSpPr>
          <p:spPr bwMode="auto">
            <a:xfrm>
              <a:off x="1713695" y="613312"/>
              <a:ext cx="19157" cy="9189"/>
            </a:xfrm>
            <a:prstGeom prst="rect">
              <a:avLst/>
            </a:prstGeom>
            <a:grpFill/>
            <a:ln>
              <a:noFill/>
            </a:ln>
          </p:spPr>
          <p:txBody>
            <a:bodyPr anchor="ctr"/>
            <a:lstStyle/>
            <a:p>
              <a:pPr algn="ctr"/>
            </a:p>
          </p:txBody>
        </p:sp>
        <p:sp>
          <p:nvSpPr>
            <p:cNvPr id="126"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2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pic>
        <p:nvPicPr>
          <p:cNvPr id="8" name="图片 7"/>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28" name="文本框 12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129" name="文本框 12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p:cNvGrpSpPr/>
          <p:nvPr userDrawn="1"/>
        </p:nvGrpSpPr>
        <p:grpSpPr>
          <a:xfrm>
            <a:off x="10672870" y="250062"/>
            <a:ext cx="913766" cy="457978"/>
            <a:chOff x="1585727" y="453077"/>
            <a:chExt cx="374706" cy="187802"/>
          </a:xfrm>
          <a:solidFill>
            <a:schemeClr val="accent1"/>
          </a:solidFill>
        </p:grpSpPr>
        <p:sp>
          <p:nvSpPr>
            <p:cNvPr id="13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3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36"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3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3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39" name="ïṡļïdè"/>
            <p:cNvSpPr/>
            <p:nvPr userDrawn="1"/>
          </p:nvSpPr>
          <p:spPr bwMode="auto">
            <a:xfrm>
              <a:off x="1713695" y="613312"/>
              <a:ext cx="19157" cy="9189"/>
            </a:xfrm>
            <a:prstGeom prst="rect">
              <a:avLst/>
            </a:prstGeom>
            <a:grpFill/>
            <a:ln>
              <a:noFill/>
            </a:ln>
          </p:spPr>
          <p:txBody>
            <a:bodyPr anchor="ctr"/>
            <a:lstStyle/>
            <a:p>
              <a:pPr algn="ctr"/>
            </a:p>
          </p:txBody>
        </p:sp>
        <p:sp>
          <p:nvSpPr>
            <p:cNvPr id="14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4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142" name="椭圆 14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19"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22"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23"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2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25" name="ïṡļïdè"/>
            <p:cNvSpPr/>
            <p:nvPr userDrawn="1"/>
          </p:nvSpPr>
          <p:spPr bwMode="auto">
            <a:xfrm>
              <a:off x="1713695" y="613312"/>
              <a:ext cx="19157" cy="9189"/>
            </a:xfrm>
            <a:prstGeom prst="rect">
              <a:avLst/>
            </a:prstGeom>
            <a:grpFill/>
            <a:ln>
              <a:noFill/>
            </a:ln>
          </p:spPr>
          <p:txBody>
            <a:bodyPr anchor="ctr"/>
            <a:lstStyle/>
            <a:p>
              <a:pPr algn="ctr"/>
            </a:p>
          </p:txBody>
        </p:sp>
        <p:sp>
          <p:nvSpPr>
            <p:cNvPr id="126"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2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pic>
        <p:nvPicPr>
          <p:cNvPr id="8" name="图片 7"/>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28" name="文本框 12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129" name="文本框 12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p:cNvGrpSpPr/>
          <p:nvPr userDrawn="1"/>
        </p:nvGrpSpPr>
        <p:grpSpPr>
          <a:xfrm>
            <a:off x="10672870" y="250062"/>
            <a:ext cx="913766" cy="457978"/>
            <a:chOff x="1585727" y="453077"/>
            <a:chExt cx="374706" cy="187802"/>
          </a:xfrm>
          <a:solidFill>
            <a:schemeClr val="accent1"/>
          </a:solidFill>
        </p:grpSpPr>
        <p:sp>
          <p:nvSpPr>
            <p:cNvPr id="13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3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36"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3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3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39" name="ïṡļïdè"/>
            <p:cNvSpPr/>
            <p:nvPr userDrawn="1"/>
          </p:nvSpPr>
          <p:spPr bwMode="auto">
            <a:xfrm>
              <a:off x="1713695" y="613312"/>
              <a:ext cx="19157" cy="9189"/>
            </a:xfrm>
            <a:prstGeom prst="rect">
              <a:avLst/>
            </a:prstGeom>
            <a:grpFill/>
            <a:ln>
              <a:noFill/>
            </a:ln>
          </p:spPr>
          <p:txBody>
            <a:bodyPr anchor="ctr"/>
            <a:lstStyle/>
            <a:p>
              <a:pPr algn="ctr"/>
            </a:p>
          </p:txBody>
        </p:sp>
        <p:sp>
          <p:nvSpPr>
            <p:cNvPr id="14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4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142" name="椭圆 14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7" name="图片占位符 124"/>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21"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22"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23"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2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26" name="ïṡļïdè"/>
            <p:cNvSpPr/>
            <p:nvPr userDrawn="1"/>
          </p:nvSpPr>
          <p:spPr bwMode="auto">
            <a:xfrm>
              <a:off x="1713695" y="613312"/>
              <a:ext cx="19157" cy="9189"/>
            </a:xfrm>
            <a:prstGeom prst="rect">
              <a:avLst/>
            </a:prstGeom>
            <a:grpFill/>
            <a:ln>
              <a:noFill/>
            </a:ln>
          </p:spPr>
          <p:txBody>
            <a:bodyPr anchor="ctr"/>
            <a:lstStyle/>
            <a:p>
              <a:pPr algn="ctr"/>
            </a:p>
          </p:txBody>
        </p:sp>
        <p:sp>
          <p:nvSpPr>
            <p:cNvPr id="127"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28"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125" name="图片占位符 124"/>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59" name="文本框 35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p:cNvGrpSpPr/>
          <p:nvPr userDrawn="1"/>
        </p:nvGrpSpPr>
        <p:grpSpPr>
          <a:xfrm>
            <a:off x="10672870" y="250062"/>
            <a:ext cx="913766" cy="457978"/>
            <a:chOff x="1585727" y="453077"/>
            <a:chExt cx="374706" cy="187802"/>
          </a:xfrm>
          <a:solidFill>
            <a:schemeClr val="accent1"/>
          </a:solidFill>
        </p:grpSpPr>
        <p:sp>
          <p:nvSpPr>
            <p:cNvPr id="36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6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66"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6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6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69" name="ïṡļïdè"/>
            <p:cNvSpPr/>
            <p:nvPr userDrawn="1"/>
          </p:nvSpPr>
          <p:spPr bwMode="auto">
            <a:xfrm>
              <a:off x="1713695" y="613312"/>
              <a:ext cx="19157" cy="9189"/>
            </a:xfrm>
            <a:prstGeom prst="rect">
              <a:avLst/>
            </a:prstGeom>
            <a:grpFill/>
            <a:ln>
              <a:noFill/>
            </a:ln>
          </p:spPr>
          <p:txBody>
            <a:bodyPr anchor="ctr"/>
            <a:lstStyle/>
            <a:p>
              <a:pPr algn="ctr"/>
            </a:p>
          </p:txBody>
        </p:sp>
        <p:sp>
          <p:nvSpPr>
            <p:cNvPr id="37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7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72" name="椭圆 37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21"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22"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24"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23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235" name="ïṡļïdè"/>
            <p:cNvSpPr/>
            <p:nvPr userDrawn="1"/>
          </p:nvSpPr>
          <p:spPr bwMode="auto">
            <a:xfrm>
              <a:off x="1713695" y="613312"/>
              <a:ext cx="19157" cy="9189"/>
            </a:xfrm>
            <a:prstGeom prst="rect">
              <a:avLst/>
            </a:prstGeom>
            <a:grpFill/>
            <a:ln>
              <a:noFill/>
            </a:ln>
          </p:spPr>
          <p:txBody>
            <a:bodyPr anchor="ctr"/>
            <a:lstStyle/>
            <a:p>
              <a:pPr algn="ctr"/>
            </a:p>
          </p:txBody>
        </p:sp>
        <p:sp>
          <p:nvSpPr>
            <p:cNvPr id="236"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237"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pic>
        <p:nvPicPr>
          <p:cNvPr id="10" name="图片 9"/>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23" name="图片占位符 122"/>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46" name="文本框 345"/>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p:cNvGrpSpPr/>
          <p:nvPr userDrawn="1"/>
        </p:nvGrpSpPr>
        <p:grpSpPr>
          <a:xfrm>
            <a:off x="10672870" y="250062"/>
            <a:ext cx="913766" cy="457978"/>
            <a:chOff x="1585727" y="453077"/>
            <a:chExt cx="374706" cy="187802"/>
          </a:xfrm>
          <a:solidFill>
            <a:schemeClr val="accent1"/>
          </a:solidFill>
        </p:grpSpPr>
        <p:sp>
          <p:nvSpPr>
            <p:cNvPr id="351"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52"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53"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54"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55"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56" name="ïṡļïdè"/>
            <p:cNvSpPr/>
            <p:nvPr userDrawn="1"/>
          </p:nvSpPr>
          <p:spPr bwMode="auto">
            <a:xfrm>
              <a:off x="1713695" y="613312"/>
              <a:ext cx="19157" cy="9189"/>
            </a:xfrm>
            <a:prstGeom prst="rect">
              <a:avLst/>
            </a:prstGeom>
            <a:grpFill/>
            <a:ln>
              <a:noFill/>
            </a:ln>
          </p:spPr>
          <p:txBody>
            <a:bodyPr anchor="ctr"/>
            <a:lstStyle/>
            <a:p>
              <a:pPr algn="ctr"/>
            </a:p>
          </p:txBody>
        </p:sp>
        <p:sp>
          <p:nvSpPr>
            <p:cNvPr id="357"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58"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59" name="椭圆 358"/>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24"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25"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26"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27"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28" name="ïṡļïdè"/>
            <p:cNvSpPr/>
            <p:nvPr userDrawn="1"/>
          </p:nvSpPr>
          <p:spPr bwMode="auto">
            <a:xfrm>
              <a:off x="1713695" y="613312"/>
              <a:ext cx="19157" cy="9189"/>
            </a:xfrm>
            <a:prstGeom prst="rect">
              <a:avLst/>
            </a:prstGeom>
            <a:grpFill/>
            <a:ln>
              <a:noFill/>
            </a:ln>
          </p:spPr>
          <p:txBody>
            <a:bodyPr anchor="ctr"/>
            <a:lstStyle/>
            <a:p>
              <a:pPr algn="ctr"/>
            </a:p>
          </p:txBody>
        </p:sp>
        <p:sp>
          <p:nvSpPr>
            <p:cNvPr id="13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3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pic>
        <p:nvPicPr>
          <p:cNvPr id="8" name="图片 7"/>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62" name="文本框 361"/>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63" name="文本框 362"/>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p:cNvGrpSpPr/>
          <p:nvPr userDrawn="1"/>
        </p:nvGrpSpPr>
        <p:grpSpPr>
          <a:xfrm>
            <a:off x="10672870" y="250062"/>
            <a:ext cx="913766" cy="457978"/>
            <a:chOff x="1585727" y="453077"/>
            <a:chExt cx="374706" cy="187802"/>
          </a:xfrm>
          <a:solidFill>
            <a:schemeClr val="accent1"/>
          </a:solidFill>
        </p:grpSpPr>
        <p:sp>
          <p:nvSpPr>
            <p:cNvPr id="368"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69"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70"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71"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72"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73" name="ïṡļïdè"/>
            <p:cNvSpPr/>
            <p:nvPr userDrawn="1"/>
          </p:nvSpPr>
          <p:spPr bwMode="auto">
            <a:xfrm>
              <a:off x="1713695" y="613312"/>
              <a:ext cx="19157" cy="9189"/>
            </a:xfrm>
            <a:prstGeom prst="rect">
              <a:avLst/>
            </a:prstGeom>
            <a:grpFill/>
            <a:ln>
              <a:noFill/>
            </a:ln>
          </p:spPr>
          <p:txBody>
            <a:bodyPr anchor="ctr"/>
            <a:lstStyle/>
            <a:p>
              <a:pPr algn="ctr"/>
            </a:p>
          </p:txBody>
        </p:sp>
        <p:sp>
          <p:nvSpPr>
            <p:cNvPr id="374"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75"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76" name="椭圆 375"/>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
        <p:nvSpPr>
          <p:cNvPr id="29" name="图片占位符 124"/>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48" name="文本框 34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49" name="文本框 34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p:cNvGrpSpPr/>
          <p:nvPr userDrawn="1"/>
        </p:nvGrpSpPr>
        <p:grpSpPr>
          <a:xfrm>
            <a:off x="10672870" y="250062"/>
            <a:ext cx="913766" cy="457978"/>
            <a:chOff x="1585727" y="453077"/>
            <a:chExt cx="374706" cy="187802"/>
          </a:xfrm>
          <a:solidFill>
            <a:schemeClr val="accent1"/>
          </a:solidFill>
        </p:grpSpPr>
        <p:sp>
          <p:nvSpPr>
            <p:cNvPr id="35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5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56"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5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5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59" name="ïṡļïdè"/>
            <p:cNvSpPr/>
            <p:nvPr userDrawn="1"/>
          </p:nvSpPr>
          <p:spPr bwMode="auto">
            <a:xfrm>
              <a:off x="1713695" y="613312"/>
              <a:ext cx="19157" cy="9189"/>
            </a:xfrm>
            <a:prstGeom prst="rect">
              <a:avLst/>
            </a:prstGeom>
            <a:grpFill/>
            <a:ln>
              <a:noFill/>
            </a:ln>
          </p:spPr>
          <p:txBody>
            <a:bodyPr anchor="ctr"/>
            <a:lstStyle/>
            <a:p>
              <a:pPr algn="ctr"/>
            </a:p>
          </p:txBody>
        </p:sp>
        <p:sp>
          <p:nvSpPr>
            <p:cNvPr id="36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6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62" name="椭圆 36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
        <p:nvSpPr>
          <p:cNvPr id="21" name="图片占位符 10"/>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48"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49"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50"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51"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52" name="ïṡļïdè"/>
            <p:cNvSpPr/>
            <p:nvPr userDrawn="1"/>
          </p:nvSpPr>
          <p:spPr bwMode="auto">
            <a:xfrm>
              <a:off x="1713695" y="613312"/>
              <a:ext cx="19157" cy="9189"/>
            </a:xfrm>
            <a:prstGeom prst="rect">
              <a:avLst/>
            </a:prstGeom>
            <a:grpFill/>
            <a:ln>
              <a:noFill/>
            </a:ln>
          </p:spPr>
          <p:txBody>
            <a:bodyPr anchor="ctr"/>
            <a:lstStyle/>
            <a:p>
              <a:pPr algn="ctr"/>
            </a:p>
          </p:txBody>
        </p:sp>
        <p:sp>
          <p:nvSpPr>
            <p:cNvPr id="153"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54"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1" name="图片占位符 30"/>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71" name="文本框 370"/>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72" name="文本框 371"/>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p:cNvGrpSpPr/>
          <p:nvPr userDrawn="1"/>
        </p:nvGrpSpPr>
        <p:grpSpPr>
          <a:xfrm>
            <a:off x="10672870" y="250062"/>
            <a:ext cx="913766" cy="457978"/>
            <a:chOff x="1585727" y="453077"/>
            <a:chExt cx="374706" cy="187802"/>
          </a:xfrm>
          <a:solidFill>
            <a:schemeClr val="accent1"/>
          </a:solidFill>
        </p:grpSpPr>
        <p:sp>
          <p:nvSpPr>
            <p:cNvPr id="377"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78"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79"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80"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81"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82" name="ïṡļïdè"/>
            <p:cNvSpPr/>
            <p:nvPr userDrawn="1"/>
          </p:nvSpPr>
          <p:spPr bwMode="auto">
            <a:xfrm>
              <a:off x="1713695" y="613312"/>
              <a:ext cx="19157" cy="9189"/>
            </a:xfrm>
            <a:prstGeom prst="rect">
              <a:avLst/>
            </a:prstGeom>
            <a:grpFill/>
            <a:ln>
              <a:noFill/>
            </a:ln>
          </p:spPr>
          <p:txBody>
            <a:bodyPr anchor="ctr"/>
            <a:lstStyle/>
            <a:p>
              <a:pPr algn="ctr"/>
            </a:p>
          </p:txBody>
        </p:sp>
        <p:sp>
          <p:nvSpPr>
            <p:cNvPr id="383"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84"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85" name="椭圆 384"/>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1" fmla="*/ 1816108 w 1828808"/>
              <a:gd name="connsiteY0-2" fmla="*/ 0 h 6337300"/>
              <a:gd name="connsiteX1-3" fmla="*/ 8 w 1828808"/>
              <a:gd name="connsiteY1-4" fmla="*/ 3162300 h 6337300"/>
              <a:gd name="connsiteX2-5" fmla="*/ 1828808 w 1828808"/>
              <a:gd name="connsiteY2-6" fmla="*/ 6337300 h 6337300"/>
              <a:gd name="connsiteX0-7" fmla="*/ 1816108 w 1828808"/>
              <a:gd name="connsiteY0-8" fmla="*/ 0 h 6337300"/>
              <a:gd name="connsiteX1-9" fmla="*/ 8 w 1828808"/>
              <a:gd name="connsiteY1-10" fmla="*/ 3162300 h 6337300"/>
              <a:gd name="connsiteX2-11" fmla="*/ 1828808 w 1828808"/>
              <a:gd name="connsiteY2-12" fmla="*/ 6337300 h 6337300"/>
              <a:gd name="connsiteX0-13" fmla="*/ 1816107 w 1828807"/>
              <a:gd name="connsiteY0-14" fmla="*/ 0 h 6337300"/>
              <a:gd name="connsiteX1-15" fmla="*/ 7 w 1828807"/>
              <a:gd name="connsiteY1-16" fmla="*/ 3162300 h 6337300"/>
              <a:gd name="connsiteX2-17" fmla="*/ 1828807 w 1828807"/>
              <a:gd name="connsiteY2-18" fmla="*/ 6337300 h 6337300"/>
              <a:gd name="connsiteX0-19" fmla="*/ 1816107 w 1828807"/>
              <a:gd name="connsiteY0-20" fmla="*/ 0 h 6337300"/>
              <a:gd name="connsiteX1-21" fmla="*/ 7 w 1828807"/>
              <a:gd name="connsiteY1-22" fmla="*/ 3162300 h 6337300"/>
              <a:gd name="connsiteX2-23" fmla="*/ 1828807 w 1828807"/>
              <a:gd name="connsiteY2-24" fmla="*/ 6337300 h 6337300"/>
              <a:gd name="connsiteX0-25" fmla="*/ 1816107 w 1828807"/>
              <a:gd name="connsiteY0-26" fmla="*/ 0 h 6337300"/>
              <a:gd name="connsiteX1-27" fmla="*/ 7 w 1828807"/>
              <a:gd name="connsiteY1-28" fmla="*/ 3162300 h 6337300"/>
              <a:gd name="connsiteX2-29" fmla="*/ 1828807 w 1828807"/>
              <a:gd name="connsiteY2-30" fmla="*/ 6337300 h 6337300"/>
            </a:gdLst>
            <a:ahLst/>
            <a:cxnLst>
              <a:cxn ang="0">
                <a:pos x="connsiteX0-1" y="connsiteY0-2"/>
              </a:cxn>
              <a:cxn ang="0">
                <a:pos x="connsiteX1-3" y="connsiteY1-4"/>
              </a:cxn>
              <a:cxn ang="0">
                <a:pos x="connsiteX2-5" y="connsiteY2-6"/>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endParaRPr lang="zh-CN" altLang="en-US" dirty="0"/>
          </a:p>
        </p:txBody>
      </p:sp>
      <p:sp>
        <p:nvSpPr>
          <p:cNvPr id="5" name="文本占位符 4"/>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endParaRPr lang="zh-CN" altLang="en-US" dirty="0"/>
          </a:p>
        </p:txBody>
      </p:sp>
      <p:sp>
        <p:nvSpPr>
          <p:cNvPr id="7" name="文本占位符 6"/>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endParaRPr lang="zh-CN" altLang="en-US" dirty="0"/>
          </a:p>
        </p:txBody>
      </p:sp>
      <p:sp>
        <p:nvSpPr>
          <p:cNvPr id="9" name="文本占位符 8"/>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23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236"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23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23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239" name="ïṡļïdè"/>
            <p:cNvSpPr/>
            <p:nvPr userDrawn="1"/>
          </p:nvSpPr>
          <p:spPr bwMode="auto">
            <a:xfrm>
              <a:off x="1713695" y="613312"/>
              <a:ext cx="19157" cy="9189"/>
            </a:xfrm>
            <a:prstGeom prst="rect">
              <a:avLst/>
            </a:prstGeom>
            <a:grpFill/>
            <a:ln>
              <a:noFill/>
            </a:ln>
          </p:spPr>
          <p:txBody>
            <a:bodyPr anchor="ctr"/>
            <a:lstStyle/>
            <a:p>
              <a:pPr algn="ctr"/>
            </a:p>
          </p:txBody>
        </p:sp>
        <p:sp>
          <p:nvSpPr>
            <p:cNvPr id="24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24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68" name="文本框 36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69" name="文本框 36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p:cNvGrpSpPr/>
          <p:nvPr userDrawn="1"/>
        </p:nvGrpSpPr>
        <p:grpSpPr>
          <a:xfrm>
            <a:off x="10672870" y="250062"/>
            <a:ext cx="913766" cy="457978"/>
            <a:chOff x="1585727" y="453077"/>
            <a:chExt cx="374706" cy="187802"/>
          </a:xfrm>
          <a:solidFill>
            <a:schemeClr val="accent1"/>
          </a:solidFill>
        </p:grpSpPr>
        <p:sp>
          <p:nvSpPr>
            <p:cNvPr id="37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7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76"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7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7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79" name="ïṡļïdè"/>
            <p:cNvSpPr/>
            <p:nvPr userDrawn="1"/>
          </p:nvSpPr>
          <p:spPr bwMode="auto">
            <a:xfrm>
              <a:off x="1713695" y="613312"/>
              <a:ext cx="19157" cy="9189"/>
            </a:xfrm>
            <a:prstGeom prst="rect">
              <a:avLst/>
            </a:prstGeom>
            <a:grpFill/>
            <a:ln>
              <a:noFill/>
            </a:ln>
          </p:spPr>
          <p:txBody>
            <a:bodyPr anchor="ctr"/>
            <a:lstStyle/>
            <a:p>
              <a:pPr algn="ctr"/>
            </a:p>
          </p:txBody>
        </p:sp>
        <p:sp>
          <p:nvSpPr>
            <p:cNvPr id="38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8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82" name="椭圆 38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grpSp>
        <p:nvGrpSpPr>
          <p:cNvPr id="4" name="组合 3"/>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6"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7"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8"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9"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0" name="ïṡļïdè"/>
            <p:cNvSpPr/>
            <p:nvPr userDrawn="1"/>
          </p:nvSpPr>
          <p:spPr bwMode="auto">
            <a:xfrm>
              <a:off x="1713695" y="613312"/>
              <a:ext cx="19157" cy="9189"/>
            </a:xfrm>
            <a:prstGeom prst="rect">
              <a:avLst/>
            </a:prstGeom>
            <a:grpFill/>
            <a:ln>
              <a:noFill/>
            </a:ln>
          </p:spPr>
          <p:txBody>
            <a:bodyPr anchor="ctr"/>
            <a:lstStyle/>
            <a:p>
              <a:pPr algn="ctr"/>
            </a:p>
          </p:txBody>
        </p:sp>
        <p:sp>
          <p:nvSpPr>
            <p:cNvPr id="11"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2"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127" name="图片占位符 126"/>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42" name="文本框 341"/>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p:cNvGrpSpPr/>
          <p:nvPr userDrawn="1"/>
        </p:nvGrpSpPr>
        <p:grpSpPr>
          <a:xfrm>
            <a:off x="10672870" y="250062"/>
            <a:ext cx="913766" cy="457978"/>
            <a:chOff x="1585727" y="453077"/>
            <a:chExt cx="374706" cy="187802"/>
          </a:xfrm>
          <a:solidFill>
            <a:schemeClr val="accent1"/>
          </a:solidFill>
        </p:grpSpPr>
        <p:sp>
          <p:nvSpPr>
            <p:cNvPr id="347"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48"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49"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50"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51"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52" name="ïṡļïdè"/>
            <p:cNvSpPr/>
            <p:nvPr userDrawn="1"/>
          </p:nvSpPr>
          <p:spPr bwMode="auto">
            <a:xfrm>
              <a:off x="1713695" y="613312"/>
              <a:ext cx="19157" cy="9189"/>
            </a:xfrm>
            <a:prstGeom prst="rect">
              <a:avLst/>
            </a:prstGeom>
            <a:grpFill/>
            <a:ln>
              <a:noFill/>
            </a:ln>
          </p:spPr>
          <p:txBody>
            <a:bodyPr anchor="ctr"/>
            <a:lstStyle/>
            <a:p>
              <a:pPr algn="ctr"/>
            </a:p>
          </p:txBody>
        </p:sp>
        <p:sp>
          <p:nvSpPr>
            <p:cNvPr id="353"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54"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55" name="椭圆 354"/>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6"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7"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8"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9"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0" name="ïṡļïdè"/>
            <p:cNvSpPr/>
            <p:nvPr userDrawn="1"/>
          </p:nvSpPr>
          <p:spPr bwMode="auto">
            <a:xfrm>
              <a:off x="1713695" y="613312"/>
              <a:ext cx="19157" cy="9189"/>
            </a:xfrm>
            <a:prstGeom prst="rect">
              <a:avLst/>
            </a:prstGeom>
            <a:grpFill/>
            <a:ln>
              <a:noFill/>
            </a:ln>
          </p:spPr>
          <p:txBody>
            <a:bodyPr anchor="ctr"/>
            <a:lstStyle/>
            <a:p>
              <a:pPr algn="ctr"/>
            </a:p>
          </p:txBody>
        </p:sp>
        <p:sp>
          <p:nvSpPr>
            <p:cNvPr id="11"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2"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pic>
        <p:nvPicPr>
          <p:cNvPr id="125" name="图片 124"/>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41" name="文本框 340"/>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42" name="文本框 341"/>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p:cNvGrpSpPr/>
          <p:nvPr userDrawn="1"/>
        </p:nvGrpSpPr>
        <p:grpSpPr>
          <a:xfrm>
            <a:off x="10672870" y="250062"/>
            <a:ext cx="913766" cy="457978"/>
            <a:chOff x="1585727" y="453077"/>
            <a:chExt cx="374706" cy="187802"/>
          </a:xfrm>
          <a:solidFill>
            <a:schemeClr val="accent1"/>
          </a:solidFill>
        </p:grpSpPr>
        <p:sp>
          <p:nvSpPr>
            <p:cNvPr id="347"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48"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49"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50"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51"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52" name="ïṡļïdè"/>
            <p:cNvSpPr/>
            <p:nvPr userDrawn="1"/>
          </p:nvSpPr>
          <p:spPr bwMode="auto">
            <a:xfrm>
              <a:off x="1713695" y="613312"/>
              <a:ext cx="19157" cy="9189"/>
            </a:xfrm>
            <a:prstGeom prst="rect">
              <a:avLst/>
            </a:prstGeom>
            <a:grpFill/>
            <a:ln>
              <a:noFill/>
            </a:ln>
          </p:spPr>
          <p:txBody>
            <a:bodyPr anchor="ctr"/>
            <a:lstStyle/>
            <a:p>
              <a:pPr algn="ctr"/>
            </a:p>
          </p:txBody>
        </p:sp>
        <p:sp>
          <p:nvSpPr>
            <p:cNvPr id="353"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54"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55" name="椭圆 354"/>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6"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9" name="ïṡļïdè"/>
            <p:cNvSpPr/>
            <p:nvPr userDrawn="1"/>
          </p:nvSpPr>
          <p:spPr bwMode="auto">
            <a:xfrm>
              <a:off x="1713695" y="613312"/>
              <a:ext cx="19157" cy="9189"/>
            </a:xfrm>
            <a:prstGeom prst="rect">
              <a:avLst/>
            </a:prstGeom>
            <a:grpFill/>
            <a:ln>
              <a:noFill/>
            </a:ln>
          </p:spPr>
          <p:txBody>
            <a:bodyPr anchor="ctr"/>
            <a:lstStyle/>
            <a:p>
              <a:pPr algn="ctr"/>
            </a:p>
          </p:txBody>
        </p:sp>
        <p:sp>
          <p:nvSpPr>
            <p:cNvPr id="1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pic>
        <p:nvPicPr>
          <p:cNvPr id="124" name="图片 123"/>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26" name="图片占位符 125"/>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341" name="文本框 340"/>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p:cNvGrpSpPr/>
          <p:nvPr userDrawn="1"/>
        </p:nvGrpSpPr>
        <p:grpSpPr>
          <a:xfrm>
            <a:off x="10672870" y="250062"/>
            <a:ext cx="913766" cy="457978"/>
            <a:chOff x="1585727" y="453077"/>
            <a:chExt cx="374706" cy="187802"/>
          </a:xfrm>
          <a:solidFill>
            <a:schemeClr val="accent1"/>
          </a:solidFill>
        </p:grpSpPr>
        <p:sp>
          <p:nvSpPr>
            <p:cNvPr id="346"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47"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48"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49"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50"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51" name="ïṡļïdè"/>
            <p:cNvSpPr/>
            <p:nvPr userDrawn="1"/>
          </p:nvSpPr>
          <p:spPr bwMode="auto">
            <a:xfrm>
              <a:off x="1713695" y="613312"/>
              <a:ext cx="19157" cy="9189"/>
            </a:xfrm>
            <a:prstGeom prst="rect">
              <a:avLst/>
            </a:prstGeom>
            <a:grpFill/>
            <a:ln>
              <a:noFill/>
            </a:ln>
          </p:spPr>
          <p:txBody>
            <a:bodyPr anchor="ctr"/>
            <a:lstStyle/>
            <a:p>
              <a:pPr algn="ctr"/>
            </a:p>
          </p:txBody>
        </p:sp>
        <p:sp>
          <p:nvSpPr>
            <p:cNvPr id="352"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53"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54" name="椭圆 353"/>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6"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9" name="ïṡļïdè"/>
            <p:cNvSpPr/>
            <p:nvPr userDrawn="1"/>
          </p:nvSpPr>
          <p:spPr bwMode="auto">
            <a:xfrm>
              <a:off x="1713695" y="613312"/>
              <a:ext cx="19157" cy="9189"/>
            </a:xfrm>
            <a:prstGeom prst="rect">
              <a:avLst/>
            </a:prstGeom>
            <a:grpFill/>
            <a:ln>
              <a:noFill/>
            </a:ln>
          </p:spPr>
          <p:txBody>
            <a:bodyPr anchor="ctr"/>
            <a:lstStyle/>
            <a:p>
              <a:pPr algn="ctr"/>
            </a:p>
          </p:txBody>
        </p:sp>
        <p:sp>
          <p:nvSpPr>
            <p:cNvPr id="1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pic>
        <p:nvPicPr>
          <p:cNvPr id="12" name="图片 11"/>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4" name="文本框 13"/>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15" name="文本框 14"/>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p:cNvGrpSpPr/>
          <p:nvPr userDrawn="1"/>
        </p:nvGrpSpPr>
        <p:grpSpPr>
          <a:xfrm>
            <a:off x="10672870" y="250062"/>
            <a:ext cx="913766" cy="457978"/>
            <a:chOff x="1585727" y="453077"/>
            <a:chExt cx="374706" cy="187802"/>
          </a:xfrm>
          <a:solidFill>
            <a:schemeClr val="accent1"/>
          </a:solidFill>
        </p:grpSpPr>
        <p:sp>
          <p:nvSpPr>
            <p:cNvPr id="18"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9"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20"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21"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22"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23" name="ïṡļïdè"/>
            <p:cNvSpPr/>
            <p:nvPr userDrawn="1"/>
          </p:nvSpPr>
          <p:spPr bwMode="auto">
            <a:xfrm>
              <a:off x="1713695" y="613312"/>
              <a:ext cx="19157" cy="9189"/>
            </a:xfrm>
            <a:prstGeom prst="rect">
              <a:avLst/>
            </a:prstGeom>
            <a:grpFill/>
            <a:ln>
              <a:noFill/>
            </a:ln>
          </p:spPr>
          <p:txBody>
            <a:bodyPr anchor="ctr"/>
            <a:lstStyle/>
            <a:p>
              <a:pPr algn="ctr"/>
            </a:p>
          </p:txBody>
        </p:sp>
        <p:sp>
          <p:nvSpPr>
            <p:cNvPr id="24"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25"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26" name="椭圆 25"/>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grpSp>
        <p:nvGrpSpPr>
          <p:cNvPr id="28" name="组合 27"/>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1"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2"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3"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4" name="ïṡļïdè"/>
            <p:cNvSpPr/>
            <p:nvPr userDrawn="1"/>
          </p:nvSpPr>
          <p:spPr bwMode="auto">
            <a:xfrm>
              <a:off x="1713695" y="613312"/>
              <a:ext cx="19157" cy="9189"/>
            </a:xfrm>
            <a:prstGeom prst="rect">
              <a:avLst/>
            </a:prstGeom>
            <a:grpFill/>
            <a:ln>
              <a:noFill/>
            </a:ln>
          </p:spPr>
          <p:txBody>
            <a:bodyPr anchor="ctr"/>
            <a:lstStyle/>
            <a:p>
              <a:pPr algn="ctr"/>
            </a:p>
          </p:txBody>
        </p:sp>
        <p:sp>
          <p:nvSpPr>
            <p:cNvPr id="35"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grpSp>
        <p:nvGrpSpPr>
          <p:cNvPr id="2" name="组合 1"/>
          <p:cNvGrpSpPr/>
          <p:nvPr userDrawn="1"/>
        </p:nvGrpSpPr>
        <p:grpSpPr>
          <a:xfrm>
            <a:off x="1176251" y="1675235"/>
            <a:ext cx="2665723" cy="3507530"/>
            <a:chOff x="1176251" y="1675235"/>
            <a:chExt cx="2665723" cy="3507530"/>
          </a:xfrm>
        </p:grpSpPr>
        <p:sp>
          <p:nvSpPr>
            <p:cNvPr id="37" name="矩形 36"/>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p:cNvGrpSpPr/>
          <p:nvPr userDrawn="1"/>
        </p:nvGrpSpPr>
        <p:grpSpPr>
          <a:xfrm>
            <a:off x="4763139" y="1675235"/>
            <a:ext cx="2665723" cy="3507530"/>
            <a:chOff x="4763139" y="1675235"/>
            <a:chExt cx="2665723" cy="3507530"/>
          </a:xfrm>
        </p:grpSpPr>
        <p:sp>
          <p:nvSpPr>
            <p:cNvPr id="40" name="矩形 39"/>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p:cNvGrpSpPr/>
          <p:nvPr userDrawn="1"/>
        </p:nvGrpSpPr>
        <p:grpSpPr>
          <a:xfrm>
            <a:off x="8350027" y="1607089"/>
            <a:ext cx="2665723" cy="3575676"/>
            <a:chOff x="8350027" y="1607089"/>
            <a:chExt cx="2665723" cy="3575676"/>
          </a:xfrm>
        </p:grpSpPr>
        <p:sp>
          <p:nvSpPr>
            <p:cNvPr id="43" name="矩形 42"/>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a:solidFill>
            <a:schemeClr val="bg1">
              <a:lumMod val="95000"/>
            </a:schemeClr>
          </a:solidFill>
        </p:spPr>
      </p:pic>
      <p:sp>
        <p:nvSpPr>
          <p:cNvPr id="4" name="文本框 3"/>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5" name="文本框 4"/>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cxnSp>
        <p:nvCxnSpPr>
          <p:cNvPr id="8" name="直接连接符 7"/>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672870" y="250062"/>
            <a:ext cx="913766" cy="457978"/>
            <a:chOff x="1585727" y="453077"/>
            <a:chExt cx="374706" cy="187802"/>
          </a:xfrm>
          <a:solidFill>
            <a:schemeClr val="accent1"/>
          </a:solidFill>
        </p:grpSpPr>
        <p:sp>
          <p:nvSpPr>
            <p:cNvPr id="10"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1"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2"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3"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5" name="ïṡļïdè"/>
            <p:cNvSpPr/>
            <p:nvPr userDrawn="1"/>
          </p:nvSpPr>
          <p:spPr bwMode="auto">
            <a:xfrm>
              <a:off x="1713695" y="613312"/>
              <a:ext cx="19157" cy="9189"/>
            </a:xfrm>
            <a:prstGeom prst="rect">
              <a:avLst/>
            </a:prstGeom>
            <a:grpFill/>
            <a:ln>
              <a:noFill/>
            </a:ln>
          </p:spPr>
          <p:txBody>
            <a:bodyPr anchor="ctr"/>
            <a:lstStyle/>
            <a:p>
              <a:pPr algn="ctr"/>
            </a:p>
          </p:txBody>
        </p:sp>
        <p:sp>
          <p:nvSpPr>
            <p:cNvPr id="16"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7"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18" name="矩形 17"/>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p:cNvPicPr>
            <a:picLocks noChangeAspect="1"/>
          </p:cNvPicPr>
          <p:nvPr userDrawn="1"/>
        </p:nvPicPr>
        <p:blipFill rotWithShape="1">
          <a:blip r:embed="rId3">
            <a:extLst>
              <a:ext uri="{28A0092B-C50C-407E-A947-70E740481C1C}">
                <a14:useLocalDpi xmlns:a14="http://schemas.microsoft.com/office/drawing/2010/main" val="0"/>
              </a:ext>
            </a:extLst>
          </a:blip>
          <a:srcRect l="46260"/>
          <a:stretch>
            <a:fillRect/>
          </a:stretch>
        </p:blipFill>
        <p:spPr>
          <a:xfrm>
            <a:off x="1138462" y="958941"/>
            <a:ext cx="3019881" cy="5158438"/>
          </a:xfrm>
          <a:prstGeom prst="rect">
            <a:avLst/>
          </a:prstGeom>
        </p:spPr>
      </p:pic>
      <p:sp>
        <p:nvSpPr>
          <p:cNvPr id="20" name="图片占位符 2"/>
          <p:cNvSpPr>
            <a:spLocks noGrp="1"/>
          </p:cNvSpPr>
          <p:nvPr>
            <p:ph type="pic" sz="quarter" idx="13"/>
          </p:nvPr>
        </p:nvSpPr>
        <p:spPr>
          <a:xfrm>
            <a:off x="1574799" y="1498600"/>
            <a:ext cx="2098041" cy="3728720"/>
          </a:xfrm>
          <a:prstGeom prst="rect">
            <a:avLst/>
          </a:prstGeom>
        </p:spPr>
        <p:txBody>
          <a:bodyPr/>
          <a:lstStyle/>
          <a:p>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dirty="0">
                <a:solidFill>
                  <a:schemeClr val="tx1">
                    <a:lumMod val="85000"/>
                    <a:lumOff val="15000"/>
                  </a:schemeClr>
                </a:solidFill>
              </a:rPr>
              <a:t>单击添加文本</a:t>
            </a:r>
            <a:endParaRPr lang="zh-CN" altLang="en-US" sz="2800" dirty="0">
              <a:solidFill>
                <a:schemeClr val="tx1">
                  <a:lumMod val="85000"/>
                  <a:lumOff val="15000"/>
                </a:schemeClr>
              </a:solidFill>
            </a:endParaRPr>
          </a:p>
        </p:txBody>
      </p:sp>
      <p:sp>
        <p:nvSpPr>
          <p:cNvPr id="56" name="文本占位符 48"/>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dirty="0">
                <a:solidFill>
                  <a:schemeClr val="tx1">
                    <a:lumMod val="85000"/>
                    <a:lumOff val="15000"/>
                  </a:schemeClr>
                </a:solidFill>
              </a:rPr>
              <a:t>单击添加文本</a:t>
            </a:r>
            <a:endParaRPr lang="zh-CN" altLang="en-US" sz="2800" dirty="0">
              <a:solidFill>
                <a:schemeClr val="tx1">
                  <a:lumMod val="85000"/>
                  <a:lumOff val="15000"/>
                </a:schemeClr>
              </a:solidFill>
            </a:endParaRPr>
          </a:p>
        </p:txBody>
      </p:sp>
      <p:sp>
        <p:nvSpPr>
          <p:cNvPr id="61" name="文本占位符 48"/>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dirty="0">
                <a:solidFill>
                  <a:schemeClr val="tx1">
                    <a:lumMod val="85000"/>
                    <a:lumOff val="15000"/>
                  </a:schemeClr>
                </a:solidFill>
              </a:rPr>
              <a:t>单击添加文本</a:t>
            </a:r>
            <a:endParaRPr lang="zh-CN" altLang="en-US" sz="2800" dirty="0">
              <a:solidFill>
                <a:schemeClr val="tx1">
                  <a:lumMod val="85000"/>
                  <a:lumOff val="15000"/>
                </a:schemeClr>
              </a:solidFill>
            </a:endParaRPr>
          </a:p>
        </p:txBody>
      </p:sp>
      <p:sp>
        <p:nvSpPr>
          <p:cNvPr id="63" name="文本占位符 48"/>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dirty="0">
                <a:solidFill>
                  <a:schemeClr val="tx1">
                    <a:lumMod val="85000"/>
                    <a:lumOff val="15000"/>
                  </a:schemeClr>
                </a:solidFill>
              </a:rPr>
              <a:t>单击添加文本</a:t>
            </a:r>
            <a:endParaRPr lang="zh-CN" altLang="en-US" sz="2800" dirty="0">
              <a:solidFill>
                <a:schemeClr val="tx1">
                  <a:lumMod val="85000"/>
                  <a:lumOff val="15000"/>
                </a:schemeClr>
              </a:solidFill>
            </a:endParaRPr>
          </a:p>
        </p:txBody>
      </p:sp>
      <p:sp>
        <p:nvSpPr>
          <p:cNvPr id="65" name="文本占位符 48"/>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dirty="0">
                <a:solidFill>
                  <a:schemeClr val="tx1">
                    <a:lumMod val="85000"/>
                    <a:lumOff val="15000"/>
                  </a:schemeClr>
                </a:solidFill>
              </a:rPr>
              <a:t>单击添加文本</a:t>
            </a:r>
            <a:endParaRPr lang="zh-CN" altLang="en-US" sz="2800" dirty="0">
              <a:solidFill>
                <a:schemeClr val="tx1">
                  <a:lumMod val="85000"/>
                  <a:lumOff val="15000"/>
                </a:schemeClr>
              </a:solidFill>
            </a:endParaRPr>
          </a:p>
        </p:txBody>
      </p:sp>
      <p:grpSp>
        <p:nvGrpSpPr>
          <p:cNvPr id="39" name="组合 38"/>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43"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46"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4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4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50" name="ïṡļïdè"/>
            <p:cNvSpPr/>
            <p:nvPr userDrawn="1"/>
          </p:nvSpPr>
          <p:spPr bwMode="auto">
            <a:xfrm>
              <a:off x="1713695" y="613312"/>
              <a:ext cx="19157" cy="9189"/>
            </a:xfrm>
            <a:prstGeom prst="rect">
              <a:avLst/>
            </a:prstGeom>
            <a:grpFill/>
            <a:ln>
              <a:noFill/>
            </a:ln>
          </p:spPr>
          <p:txBody>
            <a:bodyPr anchor="ctr"/>
            <a:lstStyle/>
            <a:p>
              <a:pPr algn="ctr"/>
            </a:p>
          </p:txBody>
        </p:sp>
        <p:sp>
          <p:nvSpPr>
            <p:cNvPr id="51"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52"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0" name="文本占位符 13"/>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endParaRPr lang="en-US" altLang="zh-CN" dirty="0"/>
          </a:p>
        </p:txBody>
      </p:sp>
      <p:cxnSp>
        <p:nvCxnSpPr>
          <p:cNvPr id="27" name="直接连接符 26"/>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660400" y="338593"/>
            <a:ext cx="1378010" cy="690656"/>
            <a:chOff x="1585727" y="453077"/>
            <a:chExt cx="374706" cy="187802"/>
          </a:xfrm>
          <a:solidFill>
            <a:schemeClr val="accent1"/>
          </a:solidFill>
        </p:grpSpPr>
        <p:sp>
          <p:nvSpPr>
            <p:cNvPr id="2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1"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2"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3"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4" name="ïṡļïdè"/>
            <p:cNvSpPr/>
            <p:nvPr userDrawn="1"/>
          </p:nvSpPr>
          <p:spPr bwMode="auto">
            <a:xfrm>
              <a:off x="1713695" y="613312"/>
              <a:ext cx="19157" cy="9189"/>
            </a:xfrm>
            <a:prstGeom prst="rect">
              <a:avLst/>
            </a:prstGeom>
            <a:grpFill/>
            <a:ln>
              <a:noFill/>
            </a:ln>
          </p:spPr>
          <p:txBody>
            <a:bodyPr anchor="ctr"/>
            <a:lstStyle/>
            <a:p>
              <a:pPr algn="ctr"/>
            </a:p>
          </p:txBody>
        </p:sp>
        <p:sp>
          <p:nvSpPr>
            <p:cNvPr id="35"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7" name="文本框 36"/>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0" name="文本占位符 13"/>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endParaRPr lang="en-US" altLang="zh-CN" dirty="0"/>
          </a:p>
        </p:txBody>
      </p:sp>
      <p:cxnSp>
        <p:nvCxnSpPr>
          <p:cNvPr id="27" name="直接连接符 26"/>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10227936" y="338593"/>
            <a:ext cx="1378010" cy="690656"/>
            <a:chOff x="1585727" y="453077"/>
            <a:chExt cx="374706" cy="187802"/>
          </a:xfrm>
          <a:solidFill>
            <a:schemeClr val="accent1"/>
          </a:solidFill>
        </p:grpSpPr>
        <p:sp>
          <p:nvSpPr>
            <p:cNvPr id="2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1"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2"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3"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4" name="ïṡļïdè"/>
            <p:cNvSpPr/>
            <p:nvPr userDrawn="1"/>
          </p:nvSpPr>
          <p:spPr bwMode="auto">
            <a:xfrm>
              <a:off x="1713695" y="613312"/>
              <a:ext cx="19157" cy="9189"/>
            </a:xfrm>
            <a:prstGeom prst="rect">
              <a:avLst/>
            </a:prstGeom>
            <a:grpFill/>
            <a:ln>
              <a:noFill/>
            </a:ln>
          </p:spPr>
          <p:txBody>
            <a:bodyPr anchor="ctr"/>
            <a:lstStyle/>
            <a:p>
              <a:pPr algn="ctr"/>
            </a:p>
          </p:txBody>
        </p:sp>
        <p:sp>
          <p:nvSpPr>
            <p:cNvPr id="35"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7" name="文本框 36"/>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0" name="文本占位符 13"/>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endParaRPr lang="en-US" altLang="zh-CN" dirty="0"/>
          </a:p>
        </p:txBody>
      </p:sp>
      <p:cxnSp>
        <p:nvCxnSpPr>
          <p:cNvPr id="27" name="直接连接符 26"/>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660400" y="338593"/>
            <a:ext cx="1378010" cy="690656"/>
            <a:chOff x="1585727" y="453077"/>
            <a:chExt cx="374706" cy="187802"/>
          </a:xfrm>
          <a:solidFill>
            <a:schemeClr val="accent1"/>
          </a:solidFill>
        </p:grpSpPr>
        <p:sp>
          <p:nvSpPr>
            <p:cNvPr id="2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1"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2"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3"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4" name="ïṡļïdè"/>
            <p:cNvSpPr/>
            <p:nvPr userDrawn="1"/>
          </p:nvSpPr>
          <p:spPr bwMode="auto">
            <a:xfrm>
              <a:off x="1713695" y="613312"/>
              <a:ext cx="19157" cy="9189"/>
            </a:xfrm>
            <a:prstGeom prst="rect">
              <a:avLst/>
            </a:prstGeom>
            <a:grpFill/>
            <a:ln>
              <a:noFill/>
            </a:ln>
          </p:spPr>
          <p:txBody>
            <a:bodyPr anchor="ctr"/>
            <a:lstStyle/>
            <a:p>
              <a:pPr algn="ctr"/>
            </a:p>
          </p:txBody>
        </p:sp>
        <p:sp>
          <p:nvSpPr>
            <p:cNvPr id="35"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7" name="文本框 36"/>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0" name="文本占位符 13"/>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endParaRPr lang="en-US" altLang="zh-CN" dirty="0"/>
          </a:p>
        </p:txBody>
      </p:sp>
      <p:cxnSp>
        <p:nvCxnSpPr>
          <p:cNvPr id="27" name="直接连接符 26"/>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10227936" y="338593"/>
            <a:ext cx="1378010" cy="690656"/>
            <a:chOff x="1585727" y="453077"/>
            <a:chExt cx="374706" cy="187802"/>
          </a:xfrm>
          <a:solidFill>
            <a:schemeClr val="accent1"/>
          </a:solidFill>
        </p:grpSpPr>
        <p:sp>
          <p:nvSpPr>
            <p:cNvPr id="2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3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31"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32"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33"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34" name="ïṡļïdè"/>
            <p:cNvSpPr/>
            <p:nvPr userDrawn="1"/>
          </p:nvSpPr>
          <p:spPr bwMode="auto">
            <a:xfrm>
              <a:off x="1713695" y="613312"/>
              <a:ext cx="19157" cy="9189"/>
            </a:xfrm>
            <a:prstGeom prst="rect">
              <a:avLst/>
            </a:prstGeom>
            <a:grpFill/>
            <a:ln>
              <a:noFill/>
            </a:ln>
          </p:spPr>
          <p:txBody>
            <a:bodyPr anchor="ctr"/>
            <a:lstStyle/>
            <a:p>
              <a:pPr algn="ctr"/>
            </a:p>
          </p:txBody>
        </p:sp>
        <p:sp>
          <p:nvSpPr>
            <p:cNvPr id="35"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
        <p:nvSpPr>
          <p:cNvPr id="37" name="文本框 36"/>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endParaRPr lang="en-US" altLang="zh-CN" dirty="0"/>
          </a:p>
        </p:txBody>
      </p:sp>
      <p:sp>
        <p:nvSpPr>
          <p:cNvPr id="118" name="文本框 117"/>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p:cNvGrpSpPr/>
          <p:nvPr userDrawn="1"/>
        </p:nvGrpSpPr>
        <p:grpSpPr>
          <a:xfrm>
            <a:off x="660401" y="439644"/>
            <a:ext cx="966578" cy="484447"/>
            <a:chOff x="1585727" y="453077"/>
            <a:chExt cx="374706" cy="187802"/>
          </a:xfrm>
          <a:solidFill>
            <a:schemeClr val="accent1"/>
          </a:solidFill>
        </p:grpSpPr>
        <p:sp>
          <p:nvSpPr>
            <p:cNvPr id="120"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121"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122"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123"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12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125" name="ïṡļïdè"/>
            <p:cNvSpPr/>
            <p:nvPr userDrawn="1"/>
          </p:nvSpPr>
          <p:spPr bwMode="auto">
            <a:xfrm>
              <a:off x="1713695" y="613312"/>
              <a:ext cx="19157" cy="9189"/>
            </a:xfrm>
            <a:prstGeom prst="rect">
              <a:avLst/>
            </a:prstGeom>
            <a:grpFill/>
            <a:ln>
              <a:noFill/>
            </a:ln>
          </p:spPr>
          <p:txBody>
            <a:bodyPr anchor="ctr"/>
            <a:lstStyle/>
            <a:p>
              <a:pPr algn="ctr"/>
            </a:p>
          </p:txBody>
        </p:sp>
        <p:sp>
          <p:nvSpPr>
            <p:cNvPr id="126"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127"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a:noFill/>
        </p:spPr>
      </p:pic>
      <p:sp>
        <p:nvSpPr>
          <p:cNvPr id="119" name="文本框 118"/>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endParaRPr lang="zh-CN" altLang="en-US" sz="1400" dirty="0">
              <a:solidFill>
                <a:schemeClr val="tx1">
                  <a:lumMod val="85000"/>
                  <a:lumOff val="15000"/>
                </a:schemeClr>
              </a:solidFill>
            </a:endParaRPr>
          </a:p>
        </p:txBody>
      </p:sp>
      <p:sp>
        <p:nvSpPr>
          <p:cNvPr id="120" name="文本框 119"/>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endParaRPr lang="zh-CN" altLang="en-US" dirty="0"/>
          </a:p>
        </p:txBody>
      </p:sp>
      <p:cxnSp>
        <p:nvCxnSpPr>
          <p:cNvPr id="123" name="直接连接符 122"/>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p:cNvGrpSpPr/>
          <p:nvPr userDrawn="1"/>
        </p:nvGrpSpPr>
        <p:grpSpPr>
          <a:xfrm>
            <a:off x="10672870" y="250062"/>
            <a:ext cx="913766" cy="457978"/>
            <a:chOff x="1585727" y="453077"/>
            <a:chExt cx="374706" cy="187802"/>
          </a:xfrm>
          <a:solidFill>
            <a:schemeClr val="accent1"/>
          </a:solidFill>
        </p:grpSpPr>
        <p:sp>
          <p:nvSpPr>
            <p:cNvPr id="276"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p>
          </p:txBody>
        </p:sp>
        <p:sp>
          <p:nvSpPr>
            <p:cNvPr id="277"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p>
          </p:txBody>
        </p:sp>
        <p:sp>
          <p:nvSpPr>
            <p:cNvPr id="278" name="ïṥḻïḓé"/>
            <p:cNvSpPr/>
            <p:nvPr userDrawn="1"/>
          </p:nvSpPr>
          <p:spPr bwMode="auto">
            <a:xfrm>
              <a:off x="1646263" y="596082"/>
              <a:ext cx="19157" cy="8615"/>
            </a:xfrm>
            <a:prstGeom prst="rect">
              <a:avLst/>
            </a:prstGeom>
            <a:grpFill/>
            <a:ln>
              <a:noFill/>
            </a:ln>
          </p:spPr>
          <p:txBody>
            <a:bodyPr anchor="ctr"/>
            <a:lstStyle/>
            <a:p>
              <a:pPr algn="ctr"/>
            </a:p>
          </p:txBody>
        </p:sp>
        <p:sp>
          <p:nvSpPr>
            <p:cNvPr id="279"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p>
          </p:txBody>
        </p:sp>
        <p:sp>
          <p:nvSpPr>
            <p:cNvPr id="280"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p>
          </p:txBody>
        </p:sp>
        <p:sp>
          <p:nvSpPr>
            <p:cNvPr id="281" name="ïṡļïdè"/>
            <p:cNvSpPr/>
            <p:nvPr userDrawn="1"/>
          </p:nvSpPr>
          <p:spPr bwMode="auto">
            <a:xfrm>
              <a:off x="1713695" y="613312"/>
              <a:ext cx="19157" cy="9189"/>
            </a:xfrm>
            <a:prstGeom prst="rect">
              <a:avLst/>
            </a:prstGeom>
            <a:grpFill/>
            <a:ln>
              <a:noFill/>
            </a:ln>
          </p:spPr>
          <p:txBody>
            <a:bodyPr anchor="ctr"/>
            <a:lstStyle/>
            <a:p>
              <a:pPr algn="ctr"/>
            </a:p>
          </p:txBody>
        </p:sp>
        <p:sp>
          <p:nvSpPr>
            <p:cNvPr id="282"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p>
          </p:txBody>
        </p:sp>
        <p:sp>
          <p:nvSpPr>
            <p:cNvPr id="283"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tags" Target="../tags/tag1.xml"/><Relationship Id="rId1" Type="http://schemas.openxmlformats.org/officeDocument/2006/relationships/image" Target="../media/image10.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9.xml"/><Relationship Id="rId2" Type="http://schemas.openxmlformats.org/officeDocument/2006/relationships/image" Target="../media/image17.png"/><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9.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microsoft.com/office/2007/relationships/hdphoto" Target="../media/image13.wdp"/><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tags" Target="../tags/tag4.xml"/><Relationship Id="rId1"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9.xml"/><Relationship Id="rId2" Type="http://schemas.openxmlformats.org/officeDocument/2006/relationships/image" Target="../media/image15.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632" b="2632"/>
          <a:stretch>
            <a:fillRect/>
          </a:stretch>
        </p:blipFill>
        <p:spPr>
          <a:xfrm>
            <a:off x="6806801" y="0"/>
            <a:ext cx="5385199" cy="6858000"/>
          </a:xfrm>
        </p:spPr>
      </p:pic>
      <p:sp>
        <p:nvSpPr>
          <p:cNvPr id="5" name="文本占位符 4"/>
          <p:cNvSpPr>
            <a:spLocks noGrp="1"/>
          </p:cNvSpPr>
          <p:nvPr>
            <p:ph type="body" sz="quarter" idx="11"/>
          </p:nvPr>
        </p:nvSpPr>
        <p:spPr>
          <a:xfrm>
            <a:off x="373016" y="2707790"/>
            <a:ext cx="6223041" cy="757130"/>
          </a:xfrm>
        </p:spPr>
        <p:txBody>
          <a:bodyPr/>
          <a:lstStyle/>
          <a:p>
            <a:r>
              <a:rPr lang="zh-CN" altLang="en-US" sz="2400"/>
              <a:t>重新审视基于</a:t>
            </a:r>
            <a:r>
              <a:rPr lang="en-US" altLang="zh-CN" sz="2400"/>
              <a:t>LSM</a:t>
            </a:r>
            <a:r>
              <a:rPr lang="zh-CN" altLang="en-US" sz="2400"/>
              <a:t>的持久内存存储系统中的二次索引</a:t>
            </a:r>
            <a:endParaRPr lang="zh-CN" altLang="en-US" sz="2400" dirty="0">
              <a:solidFill>
                <a:schemeClr val="accent1"/>
              </a:solidFill>
            </a:endParaRPr>
          </a:p>
        </p:txBody>
      </p:sp>
      <p:sp>
        <p:nvSpPr>
          <p:cNvPr id="6" name="文本占位符 5"/>
          <p:cNvSpPr>
            <a:spLocks noGrp="1"/>
          </p:cNvSpPr>
          <p:nvPr>
            <p:ph type="body" sz="quarter" idx="12"/>
          </p:nvPr>
        </p:nvSpPr>
        <p:spPr>
          <a:xfrm>
            <a:off x="373016" y="3690710"/>
            <a:ext cx="6433785" cy="558308"/>
          </a:xfrm>
        </p:spPr>
        <p:txBody>
          <a:bodyPr/>
          <a:lstStyle/>
          <a:p>
            <a:pPr marL="0" indent="0">
              <a:buNone/>
            </a:pPr>
            <a:r>
              <a:rPr lang="en-US" altLang="zh-CN" sz="1600" i="1">
                <a:latin typeface="Aptos" panose="020B0004020202020204" pitchFamily="34" charset="0"/>
              </a:rPr>
              <a:t>Revisiting Secondary Indexing in LSM-based Storage Systems with Persistent Memory</a:t>
            </a:r>
            <a:endParaRPr lang="zh-CN" altLang="en-US" sz="1600" i="1" dirty="0">
              <a:latin typeface="Aptos" panose="020B0004020202020204" pitchFamily="34" charset="0"/>
            </a:endParaRPr>
          </a:p>
        </p:txBody>
      </p:sp>
      <p:sp>
        <p:nvSpPr>
          <p:cNvPr id="10" name="任意多边形: 形状 9"/>
          <p:cNvSpPr/>
          <p:nvPr/>
        </p:nvSpPr>
        <p:spPr>
          <a:xfrm>
            <a:off x="6506056" y="260350"/>
            <a:ext cx="1967723"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1" fmla="*/ 1816108 w 1828808"/>
              <a:gd name="connsiteY0-2" fmla="*/ 0 h 6337300"/>
              <a:gd name="connsiteX1-3" fmla="*/ 8 w 1828808"/>
              <a:gd name="connsiteY1-4" fmla="*/ 3162300 h 6337300"/>
              <a:gd name="connsiteX2-5" fmla="*/ 1828808 w 1828808"/>
              <a:gd name="connsiteY2-6" fmla="*/ 6337300 h 6337300"/>
              <a:gd name="connsiteX0-7" fmla="*/ 1816108 w 1828808"/>
              <a:gd name="connsiteY0-8" fmla="*/ 0 h 6337300"/>
              <a:gd name="connsiteX1-9" fmla="*/ 8 w 1828808"/>
              <a:gd name="connsiteY1-10" fmla="*/ 3162300 h 6337300"/>
              <a:gd name="connsiteX2-11" fmla="*/ 1828808 w 1828808"/>
              <a:gd name="connsiteY2-12" fmla="*/ 6337300 h 6337300"/>
              <a:gd name="connsiteX0-13" fmla="*/ 1816107 w 1828807"/>
              <a:gd name="connsiteY0-14" fmla="*/ 0 h 6337300"/>
              <a:gd name="connsiteX1-15" fmla="*/ 7 w 1828807"/>
              <a:gd name="connsiteY1-16" fmla="*/ 3162300 h 6337300"/>
              <a:gd name="connsiteX2-17" fmla="*/ 1828807 w 1828807"/>
              <a:gd name="connsiteY2-18" fmla="*/ 6337300 h 6337300"/>
              <a:gd name="connsiteX0-19" fmla="*/ 1816107 w 1828807"/>
              <a:gd name="connsiteY0-20" fmla="*/ 0 h 6337300"/>
              <a:gd name="connsiteX1-21" fmla="*/ 7 w 1828807"/>
              <a:gd name="connsiteY1-22" fmla="*/ 3162300 h 6337300"/>
              <a:gd name="connsiteX2-23" fmla="*/ 1828807 w 1828807"/>
              <a:gd name="connsiteY2-24" fmla="*/ 6337300 h 6337300"/>
              <a:gd name="connsiteX0-25" fmla="*/ 1816107 w 1828807"/>
              <a:gd name="connsiteY0-26" fmla="*/ 0 h 6337300"/>
              <a:gd name="connsiteX1-27" fmla="*/ 7 w 1828807"/>
              <a:gd name="connsiteY1-28" fmla="*/ 3162300 h 6337300"/>
              <a:gd name="connsiteX2-29" fmla="*/ 1828807 w 1828807"/>
              <a:gd name="connsiteY2-30" fmla="*/ 6337300 h 6337300"/>
            </a:gdLst>
            <a:ahLst/>
            <a:cxnLst>
              <a:cxn ang="0">
                <a:pos x="connsiteX0-1" y="connsiteY0-2"/>
              </a:cxn>
              <a:cxn ang="0">
                <a:pos x="connsiteX1-3" y="connsiteY1-4"/>
              </a:cxn>
              <a:cxn ang="0">
                <a:pos x="connsiteX2-5" y="connsiteY2-6"/>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8"/>
          <p:cNvSpPr txBox="1"/>
          <p:nvPr/>
        </p:nvSpPr>
        <p:spPr>
          <a:xfrm>
            <a:off x="2118995" y="4474210"/>
            <a:ext cx="1132840" cy="4984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潘怡珺</a:t>
            </a:r>
            <a:endParaRPr lang="en-US" altLang="zh-CN" dirty="0"/>
          </a:p>
          <a:p>
            <a:endParaRPr lang="zh-CN" altLang="en-US" dirty="0"/>
          </a:p>
        </p:txBody>
      </p:sp>
      <p:pic>
        <p:nvPicPr>
          <p:cNvPr id="3" name="图片 2"/>
          <p:cNvPicPr>
            <a:picLocks noChangeAspect="1"/>
          </p:cNvPicPr>
          <p:nvPr>
            <p:custDataLst>
              <p:tags r:id="rId2"/>
            </p:custDataLst>
          </p:nvPr>
        </p:nvPicPr>
        <p:blipFill>
          <a:blip r:embed="rId3"/>
          <a:stretch>
            <a:fillRect/>
          </a:stretch>
        </p:blipFill>
        <p:spPr>
          <a:xfrm>
            <a:off x="3377565" y="4219575"/>
            <a:ext cx="2847975" cy="1581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2"/>
          </p:nvPr>
        </p:nvSpPr>
        <p:spPr/>
        <p:txBody>
          <a:bodyPr/>
          <a:lstStyle/>
          <a:p>
            <a:pPr marL="0" indent="0">
              <a:buNone/>
            </a:pPr>
            <a:r>
              <a:rPr lang="en-US" altLang="zh-CN" dirty="0"/>
              <a:t>PM-DRAM</a:t>
            </a:r>
            <a:r>
              <a:rPr lang="zh-CN" altLang="en-US" dirty="0"/>
              <a:t>混合验证</a:t>
            </a:r>
            <a:endParaRPr lang="zh-CN" altLang="en-US" dirty="0"/>
          </a:p>
        </p:txBody>
      </p:sp>
      <p:sp>
        <p:nvSpPr>
          <p:cNvPr id="7" name="文本框 6"/>
          <p:cNvSpPr txBox="1"/>
          <p:nvPr/>
        </p:nvSpPr>
        <p:spPr>
          <a:xfrm>
            <a:off x="6791960" y="892175"/>
            <a:ext cx="4441190" cy="5073650"/>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b="1" dirty="0"/>
              <a:t>插入</a:t>
            </a:r>
            <a:r>
              <a:rPr lang="zh-CN" altLang="en-US" dirty="0"/>
              <a:t>：新记录插入主表时， 主键会随着</a:t>
            </a:r>
            <a:r>
              <a:rPr lang="en-US" altLang="zh-CN" dirty="0"/>
              <a:t>SQN</a:t>
            </a:r>
            <a:r>
              <a:rPr lang="zh-CN" altLang="en-US" dirty="0"/>
              <a:t>一起更新到</a:t>
            </a:r>
            <a:r>
              <a:rPr lang="en-US" altLang="zh-CN" dirty="0"/>
              <a:t>PM</a:t>
            </a:r>
            <a:r>
              <a:rPr lang="zh-CN" altLang="en-US" dirty="0"/>
              <a:t>上的哈希表中。</a:t>
            </a:r>
            <a:r>
              <a:rPr lang="zh-CN" altLang="en-US" b="0" i="0" dirty="0">
                <a:solidFill>
                  <a:srgbClr val="1D1D1F"/>
                </a:solidFill>
                <a:effectLst/>
                <a:latin typeface="SourceSansPro"/>
              </a:rPr>
              <a:t>若该主键是第一次添加，</a:t>
            </a:r>
            <a:r>
              <a:rPr lang="zh-CN" altLang="en-US" dirty="0"/>
              <a:t>则</a:t>
            </a:r>
            <a:r>
              <a:rPr lang="en-US" altLang="zh-CN" dirty="0"/>
              <a:t>counter</a:t>
            </a:r>
            <a:r>
              <a:rPr lang="zh-CN" altLang="en-US" dirty="0"/>
              <a:t>设置为</a:t>
            </a:r>
            <a:r>
              <a:rPr lang="en-US" altLang="zh-CN" dirty="0"/>
              <a:t>1</a:t>
            </a:r>
            <a:r>
              <a:rPr lang="zh-CN" altLang="en-US" dirty="0"/>
              <a:t>；如果不是则</a:t>
            </a:r>
            <a:r>
              <a:rPr lang="en-US" altLang="zh-CN" dirty="0"/>
              <a:t>counter+1</a:t>
            </a:r>
            <a:r>
              <a:rPr lang="zh-CN" altLang="en-US" dirty="0"/>
              <a:t>；此后在更新或插入该主键的数据时会将序列更新至</a:t>
            </a:r>
            <a:r>
              <a:rPr lang="en-US" altLang="zh-CN" dirty="0"/>
              <a:t>DRAM</a:t>
            </a:r>
            <a:r>
              <a:rPr lang="zh-CN" altLang="en-US" dirty="0"/>
              <a:t>上的哈希表中，若为插入则初值为</a:t>
            </a:r>
            <a:r>
              <a:rPr lang="en-US" altLang="zh-CN" dirty="0"/>
              <a:t>2</a:t>
            </a:r>
            <a:r>
              <a:rPr lang="zh-CN" altLang="en-US" dirty="0"/>
              <a:t>，更新操作（删改）则加</a:t>
            </a:r>
            <a:r>
              <a:rPr lang="en-US" altLang="zh-CN" dirty="0"/>
              <a:t>1</a:t>
            </a:r>
            <a:r>
              <a:rPr lang="zh-CN" altLang="en-US" dirty="0"/>
              <a:t>；</a:t>
            </a:r>
            <a:endParaRPr lang="en-US" altLang="zh-CN" dirty="0"/>
          </a:p>
          <a:p>
            <a:pPr marL="285750" indent="-285750">
              <a:lnSpc>
                <a:spcPct val="120000"/>
              </a:lnSpc>
              <a:buFont typeface="Arial" panose="020B0604020202020204" pitchFamily="34" charset="0"/>
              <a:buChar char="•"/>
            </a:pPr>
            <a:endParaRPr lang="en-US" altLang="zh-CN" dirty="0"/>
          </a:p>
          <a:p>
            <a:pPr marL="285750" indent="-285750">
              <a:lnSpc>
                <a:spcPct val="120000"/>
              </a:lnSpc>
              <a:buFont typeface="Arial" panose="020B0604020202020204" pitchFamily="34" charset="0"/>
              <a:buChar char="•"/>
            </a:pPr>
            <a:r>
              <a:rPr lang="zh-CN" altLang="en-US" b="1" dirty="0"/>
              <a:t>验证</a:t>
            </a:r>
            <a:r>
              <a:rPr lang="zh-CN" altLang="en-US" dirty="0"/>
              <a:t>：查询</a:t>
            </a:r>
            <a:r>
              <a:rPr lang="en-US" altLang="zh-CN" dirty="0"/>
              <a:t>DRAM</a:t>
            </a:r>
            <a:r>
              <a:rPr lang="zh-CN" altLang="en-US" dirty="0"/>
              <a:t>中的哈希表，</a:t>
            </a:r>
            <a:r>
              <a:rPr lang="zh-CN" altLang="en-US" b="0" i="0" dirty="0">
                <a:solidFill>
                  <a:srgbClr val="1D1D1F"/>
                </a:solidFill>
                <a:effectLst/>
                <a:latin typeface="SourceSansPro"/>
              </a:rPr>
              <a:t>查询的条目若与</a:t>
            </a:r>
            <a:r>
              <a:rPr lang="en-US" altLang="zh-CN" b="0" i="0" dirty="0">
                <a:solidFill>
                  <a:srgbClr val="1D1D1F"/>
                </a:solidFill>
                <a:effectLst/>
                <a:latin typeface="SourceSansPro"/>
              </a:rPr>
              <a:t>DRAM</a:t>
            </a:r>
            <a:r>
              <a:rPr lang="zh-CN" altLang="en-US" b="0" i="0" dirty="0">
                <a:solidFill>
                  <a:srgbClr val="1D1D1F"/>
                </a:solidFill>
                <a:effectLst/>
                <a:latin typeface="SourceSansPro"/>
              </a:rPr>
              <a:t>中的</a:t>
            </a:r>
            <a:r>
              <a:rPr lang="en-US" altLang="zh-CN" b="0" i="0" dirty="0">
                <a:solidFill>
                  <a:srgbClr val="1D1D1F"/>
                </a:solidFill>
                <a:effectLst/>
                <a:latin typeface="SourceSansPro"/>
              </a:rPr>
              <a:t>SQN</a:t>
            </a:r>
            <a:r>
              <a:rPr lang="zh-CN" altLang="en-US" b="0" i="0" dirty="0">
                <a:solidFill>
                  <a:srgbClr val="1D1D1F"/>
                </a:solidFill>
                <a:effectLst/>
                <a:latin typeface="SourceSansPro"/>
              </a:rPr>
              <a:t>相匹配或</a:t>
            </a:r>
            <a:r>
              <a:rPr lang="en-US" altLang="zh-CN" b="0" i="0" dirty="0">
                <a:solidFill>
                  <a:srgbClr val="1D1D1F"/>
                </a:solidFill>
                <a:effectLst/>
                <a:latin typeface="SourceSansPro"/>
              </a:rPr>
              <a:t>DRAM</a:t>
            </a:r>
            <a:r>
              <a:rPr lang="zh-CN" altLang="en-US" b="0" i="0" dirty="0">
                <a:solidFill>
                  <a:srgbClr val="1D1D1F"/>
                </a:solidFill>
                <a:effectLst/>
                <a:latin typeface="SourceSansPro"/>
              </a:rPr>
              <a:t>中不含对应的主键，则有效</a:t>
            </a:r>
            <a:r>
              <a:rPr lang="zh-CN" altLang="en-US" dirty="0"/>
              <a:t>；否则将此数据标记为过时数据并将</a:t>
            </a:r>
            <a:r>
              <a:rPr lang="en-US" altLang="zh-CN" dirty="0"/>
              <a:t>DRAM</a:t>
            </a:r>
            <a:r>
              <a:rPr lang="zh-CN" altLang="en-US" dirty="0"/>
              <a:t>中计数器</a:t>
            </a:r>
            <a:r>
              <a:rPr lang="en-US" altLang="zh-CN" dirty="0"/>
              <a:t>-1</a:t>
            </a:r>
            <a:r>
              <a:rPr lang="zh-CN" altLang="en-US" dirty="0"/>
              <a:t>，当减少到</a:t>
            </a:r>
            <a:r>
              <a:rPr lang="en-US" altLang="zh-CN" dirty="0"/>
              <a:t>1</a:t>
            </a:r>
            <a:r>
              <a:rPr lang="zh-CN" altLang="en-US" dirty="0"/>
              <a:t>时代表所有过时条目均被标记；此时将条目从</a:t>
            </a:r>
            <a:r>
              <a:rPr lang="en-US" altLang="zh-CN" dirty="0"/>
              <a:t>DRAM</a:t>
            </a:r>
            <a:r>
              <a:rPr lang="zh-CN" altLang="en-US" dirty="0"/>
              <a:t>删除。</a:t>
            </a:r>
            <a:endParaRPr lang="zh-CN" altLang="en-US" dirty="0"/>
          </a:p>
        </p:txBody>
      </p:sp>
      <p:pic>
        <p:nvPicPr>
          <p:cNvPr id="17" name="图片 16"/>
          <p:cNvPicPr>
            <a:picLocks noChangeAspect="1"/>
          </p:cNvPicPr>
          <p:nvPr>
            <p:custDataLst>
              <p:tags r:id="rId1"/>
            </p:custDataLst>
          </p:nvPr>
        </p:nvPicPr>
        <p:blipFill>
          <a:blip r:embed="rId2"/>
          <a:stretch>
            <a:fillRect/>
          </a:stretch>
        </p:blipFill>
        <p:spPr>
          <a:xfrm>
            <a:off x="883920" y="1426210"/>
            <a:ext cx="5695315" cy="37604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2"/>
          </p:nvPr>
        </p:nvSpPr>
        <p:spPr/>
        <p:txBody>
          <a:bodyPr/>
          <a:lstStyle/>
          <a:p>
            <a:pPr marL="0" indent="0">
              <a:buNone/>
            </a:pPr>
            <a:r>
              <a:rPr lang="en-US" altLang="zh-CN" dirty="0"/>
              <a:t>PM-DRAM</a:t>
            </a:r>
            <a:r>
              <a:rPr lang="zh-CN" altLang="en-US" dirty="0"/>
              <a:t>混合验证</a:t>
            </a:r>
            <a:endParaRPr lang="zh-CN" altLang="en-US" dirty="0"/>
          </a:p>
        </p:txBody>
      </p:sp>
      <p:sp>
        <p:nvSpPr>
          <p:cNvPr id="7" name="文本框 6"/>
          <p:cNvSpPr txBox="1"/>
          <p:nvPr/>
        </p:nvSpPr>
        <p:spPr>
          <a:xfrm>
            <a:off x="880110" y="1798320"/>
            <a:ext cx="10431780" cy="3080385"/>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b="1" dirty="0"/>
              <a:t>垃圾收集</a:t>
            </a:r>
            <a:r>
              <a:rPr lang="zh-CN" altLang="en-US" dirty="0"/>
              <a:t>：</a:t>
            </a:r>
            <a:r>
              <a:rPr lang="en-US" altLang="zh-CN" b="0" i="0" dirty="0">
                <a:solidFill>
                  <a:srgbClr val="1D1D1F"/>
                </a:solidFill>
                <a:effectLst/>
                <a:latin typeface="SourceSansPro"/>
              </a:rPr>
              <a:t>PK</a:t>
            </a:r>
            <a:r>
              <a:rPr lang="zh-CN" altLang="en-US" b="0" i="0" dirty="0">
                <a:solidFill>
                  <a:srgbClr val="1D1D1F"/>
                </a:solidFill>
                <a:effectLst/>
                <a:latin typeface="SourceSansPro"/>
              </a:rPr>
              <a:t>页拆分时会对过期的条目进行验证，删除过期的条目。当上述</a:t>
            </a:r>
            <a:r>
              <a:rPr lang="en-US" altLang="zh-CN" b="0" i="0" dirty="0">
                <a:solidFill>
                  <a:srgbClr val="1D1D1F"/>
                </a:solidFill>
                <a:effectLst/>
                <a:latin typeface="SourceSansPro"/>
              </a:rPr>
              <a:t>PM</a:t>
            </a:r>
            <a:r>
              <a:rPr lang="zh-CN" altLang="en-US" dirty="0">
                <a:solidFill>
                  <a:srgbClr val="1D1D1F"/>
                </a:solidFill>
                <a:latin typeface="SourceSansPro"/>
              </a:rPr>
              <a:t>中</a:t>
            </a:r>
            <a:r>
              <a:rPr lang="en-US" altLang="zh-CN" b="0" i="0" dirty="0">
                <a:solidFill>
                  <a:srgbClr val="1D1D1F"/>
                </a:solidFill>
                <a:effectLst/>
                <a:latin typeface="SourceSansPro"/>
              </a:rPr>
              <a:t>counter</a:t>
            </a:r>
            <a:r>
              <a:rPr lang="zh-CN" altLang="en-US" b="0" i="0" dirty="0">
                <a:solidFill>
                  <a:srgbClr val="1D1D1F"/>
                </a:solidFill>
                <a:effectLst/>
                <a:latin typeface="SourceSansPro"/>
              </a:rPr>
              <a:t>减到</a:t>
            </a:r>
            <a:r>
              <a:rPr lang="en-US" altLang="zh-CN" b="0" i="0" dirty="0">
                <a:solidFill>
                  <a:srgbClr val="1D1D1F"/>
                </a:solidFill>
                <a:effectLst/>
                <a:latin typeface="SourceSansPro"/>
              </a:rPr>
              <a:t>1</a:t>
            </a:r>
            <a:r>
              <a:rPr lang="zh-CN" altLang="en-US" b="0" i="0" dirty="0">
                <a:solidFill>
                  <a:srgbClr val="1D1D1F"/>
                </a:solidFill>
                <a:effectLst/>
                <a:latin typeface="SourceSansPro"/>
              </a:rPr>
              <a:t>时，</a:t>
            </a:r>
            <a:r>
              <a:rPr lang="en-US" altLang="zh-CN" b="0" i="0" dirty="0">
                <a:solidFill>
                  <a:srgbClr val="1D1D1F"/>
                </a:solidFill>
                <a:effectLst/>
                <a:latin typeface="SourceSansPro"/>
              </a:rPr>
              <a:t>DRAM</a:t>
            </a:r>
            <a:r>
              <a:rPr lang="zh-CN" altLang="en-US" b="0" i="0" dirty="0">
                <a:solidFill>
                  <a:srgbClr val="1D1D1F"/>
                </a:solidFill>
                <a:effectLst/>
                <a:latin typeface="SourceSansPro"/>
              </a:rPr>
              <a:t>中对应的哈希对也会被删除。因为此时该主键不再存在过期条目了。</a:t>
            </a:r>
            <a:endParaRPr lang="en-US" altLang="zh-CN" b="0" i="0" dirty="0">
              <a:solidFill>
                <a:srgbClr val="1D1D1F"/>
              </a:solidFill>
              <a:effectLst/>
              <a:latin typeface="SourceSansPro"/>
            </a:endParaRPr>
          </a:p>
          <a:p>
            <a:pPr marL="285750" indent="-285750">
              <a:lnSpc>
                <a:spcPct val="120000"/>
              </a:lnSpc>
              <a:buFont typeface="Arial" panose="020B0604020202020204" pitchFamily="34" charset="0"/>
              <a:buChar char="•"/>
            </a:pPr>
            <a:endParaRPr lang="en-US" altLang="zh-CN" dirty="0">
              <a:solidFill>
                <a:srgbClr val="1D1D1F"/>
              </a:solidFill>
              <a:latin typeface="SourceSansPro"/>
            </a:endParaRPr>
          </a:p>
          <a:p>
            <a:pPr marL="285750" indent="-285750">
              <a:lnSpc>
                <a:spcPct val="120000"/>
              </a:lnSpc>
              <a:buFont typeface="Arial" panose="020B0604020202020204" pitchFamily="34" charset="0"/>
              <a:buChar char="•"/>
            </a:pPr>
            <a:r>
              <a:rPr lang="zh-CN" altLang="en-US" b="1" dirty="0">
                <a:effectLst/>
              </a:rPr>
              <a:t>恢复</a:t>
            </a:r>
            <a:r>
              <a:rPr lang="zh-CN" altLang="en-US" dirty="0">
                <a:effectLst/>
              </a:rPr>
              <a:t>：当系统从崩溃或正常关闭中重新启动时，需要恢复</a:t>
            </a:r>
            <a:r>
              <a:rPr lang="en-US" altLang="zh-CN" dirty="0">
                <a:effectLst/>
              </a:rPr>
              <a:t>DRAM</a:t>
            </a:r>
            <a:r>
              <a:rPr lang="zh-CN" altLang="en-US" dirty="0">
                <a:effectLst/>
              </a:rPr>
              <a:t>中的哈希表。</a:t>
            </a:r>
            <a:r>
              <a:rPr dirty="0">
                <a:effectLst/>
              </a:rPr>
              <a:t>PERSEID会迭代整个PM并且将所有counter大于1的主键插入进DRAM中。</a:t>
            </a:r>
            <a:r>
              <a:rPr lang="zh-CN" altLang="en-US" b="0" i="0" dirty="0">
                <a:solidFill>
                  <a:srgbClr val="1D1D1F"/>
                </a:solidFill>
                <a:effectLst/>
                <a:latin typeface="SourceSansPro"/>
              </a:rPr>
              <a:t>因此</a:t>
            </a:r>
            <a:r>
              <a:rPr lang="en-US" altLang="zh-CN" b="0" i="0" dirty="0">
                <a:solidFill>
                  <a:srgbClr val="1D1D1F"/>
                </a:solidFill>
                <a:effectLst/>
                <a:latin typeface="SourceSansPro"/>
              </a:rPr>
              <a:t>DRAM</a:t>
            </a:r>
            <a:r>
              <a:rPr lang="zh-CN" altLang="en-US" b="0" i="0" dirty="0">
                <a:solidFill>
                  <a:srgbClr val="1D1D1F"/>
                </a:solidFill>
                <a:effectLst/>
                <a:latin typeface="SourceSansPro"/>
              </a:rPr>
              <a:t>中的</a:t>
            </a:r>
            <a:r>
              <a:rPr lang="en-US" altLang="zh-CN" b="0" i="0" dirty="0">
                <a:solidFill>
                  <a:srgbClr val="1D1D1F"/>
                </a:solidFill>
                <a:effectLst/>
                <a:latin typeface="SourceSansPro"/>
              </a:rPr>
              <a:t>counter</a:t>
            </a:r>
            <a:r>
              <a:rPr lang="zh-CN" altLang="en-US" b="0" i="0" dirty="0">
                <a:solidFill>
                  <a:srgbClr val="1D1D1F"/>
                </a:solidFill>
                <a:effectLst/>
                <a:latin typeface="SourceSansPro"/>
              </a:rPr>
              <a:t>会变成物理上存在的条目数，可能会大于逻辑上的条目数。但这不会影响检验的准确性，这些主键会在垃圾回收的时候被处理掉。</a:t>
            </a:r>
            <a:endParaRPr lang="en-US" altLang="zh-CN" dirty="0">
              <a:effectLst/>
            </a:endParaRPr>
          </a:p>
          <a:p>
            <a:pPr marL="285750" indent="-285750">
              <a:lnSpc>
                <a:spcPct val="120000"/>
              </a:lnSpc>
              <a:buFont typeface="Arial" panose="020B0604020202020204" pitchFamily="34" charset="0"/>
              <a:buChar char="•"/>
            </a:pPr>
            <a:endParaRPr lang="zh-CN" altLang="en-US" dirty="0">
              <a:effectLst/>
            </a:endParaRPr>
          </a:p>
          <a:p>
            <a:pPr>
              <a:lnSpc>
                <a:spcPct val="120000"/>
              </a:lnSpc>
            </a:pP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2"/>
          </p:nvPr>
        </p:nvSpPr>
        <p:spPr/>
        <p:txBody>
          <a:bodyPr/>
          <a:lstStyle/>
          <a:p>
            <a:pPr marL="0" marR="0" indent="0">
              <a:spcBef>
                <a:spcPts val="0"/>
              </a:spcBef>
              <a:spcAft>
                <a:spcPts val="0"/>
              </a:spcAft>
              <a:buNone/>
            </a:pPr>
            <a:r>
              <a:rPr lang="zh-CN" altLang="en-US" dirty="0">
                <a:effectLst/>
              </a:rPr>
              <a:t>非索引查询优化</a:t>
            </a:r>
            <a:endParaRPr lang="zh-CN" altLang="en-US" dirty="0">
              <a:effectLst/>
            </a:endParaRPr>
          </a:p>
        </p:txBody>
      </p:sp>
      <p:sp>
        <p:nvSpPr>
          <p:cNvPr id="7" name="文本框 6"/>
          <p:cNvSpPr txBox="1"/>
          <p:nvPr/>
        </p:nvSpPr>
        <p:spPr>
          <a:xfrm>
            <a:off x="566963" y="1250583"/>
            <a:ext cx="11282974" cy="3914918"/>
          </a:xfrm>
          <a:prstGeom prst="rect">
            <a:avLst/>
          </a:prstGeom>
          <a:noFill/>
        </p:spPr>
        <p:txBody>
          <a:bodyPr wrap="square" rtlCol="0">
            <a:spAutoFit/>
          </a:bodyPr>
          <a:lstStyle/>
          <a:p>
            <a:pPr>
              <a:lnSpc>
                <a:spcPct val="120000"/>
              </a:lnSpc>
            </a:pPr>
            <a:r>
              <a:rPr lang="zh-CN" altLang="en-US" dirty="0">
                <a:solidFill>
                  <a:srgbClr val="1D1D1F"/>
                </a:solidFill>
                <a:latin typeface="SourceSansPro"/>
              </a:rPr>
              <a:t>前</a:t>
            </a:r>
            <a:r>
              <a:rPr lang="zh-CN" altLang="en-US" b="0" i="0" dirty="0">
                <a:solidFill>
                  <a:srgbClr val="1D1D1F"/>
                </a:solidFill>
                <a:effectLst/>
                <a:latin typeface="SourceSansPro"/>
              </a:rPr>
              <a:t>述都是由二次索引表引领的索引查询优化，非索引查询依旧由</a:t>
            </a:r>
            <a:r>
              <a:rPr lang="en-US" altLang="zh-CN" b="0" i="0" dirty="0">
                <a:solidFill>
                  <a:srgbClr val="1D1D1F"/>
                </a:solidFill>
                <a:effectLst/>
                <a:latin typeface="SourceSansPro"/>
              </a:rPr>
              <a:t>LSM</a:t>
            </a:r>
            <a:r>
              <a:rPr lang="zh-CN" altLang="en-US" b="0" i="0" dirty="0">
                <a:solidFill>
                  <a:srgbClr val="1D1D1F"/>
                </a:solidFill>
                <a:effectLst/>
                <a:latin typeface="SourceSansPro"/>
              </a:rPr>
              <a:t>进行主导，</a:t>
            </a:r>
            <a:r>
              <a:rPr lang="zh-CN" altLang="en-US" b="0" i="0" dirty="0">
                <a:solidFill>
                  <a:srgbClr val="1D1D1F"/>
                </a:solidFill>
                <a:latin typeface="SourceSansPro"/>
              </a:rPr>
              <a:t>仍需按层级检索目标条目，</a:t>
            </a:r>
            <a:r>
              <a:rPr lang="zh-CN" altLang="en-US" dirty="0">
                <a:effectLst/>
              </a:rPr>
              <a:t>开销较大。</a:t>
            </a:r>
            <a:endParaRPr lang="en-US" altLang="zh-CN" dirty="0"/>
          </a:p>
          <a:p>
            <a:pPr>
              <a:lnSpc>
                <a:spcPct val="120000"/>
              </a:lnSpc>
            </a:pPr>
            <a:endParaRPr lang="en-US" altLang="zh-CN" dirty="0">
              <a:effectLst/>
            </a:endParaRPr>
          </a:p>
          <a:p>
            <a:pPr marL="285750" indent="-285750">
              <a:lnSpc>
                <a:spcPct val="120000"/>
              </a:lnSpc>
              <a:buFont typeface="Arial" panose="020B0604020202020204" pitchFamily="34" charset="0"/>
              <a:buChar char="•"/>
            </a:pPr>
            <a:r>
              <a:rPr lang="zh-CN" altLang="en-US" b="1" dirty="0">
                <a:effectLst/>
              </a:rPr>
              <a:t>使用序列号定位</a:t>
            </a:r>
            <a:r>
              <a:rPr lang="zh-CN" altLang="en-US" b="1" dirty="0"/>
              <a:t>块</a:t>
            </a:r>
            <a:endParaRPr lang="zh-CN" altLang="en-US" b="1" dirty="0">
              <a:effectLst/>
            </a:endParaRPr>
          </a:p>
          <a:p>
            <a:pPr marL="0" marR="0">
              <a:spcBef>
                <a:spcPts val="0"/>
              </a:spcBef>
              <a:spcAft>
                <a:spcPts val="0"/>
              </a:spcAft>
            </a:pPr>
            <a:r>
              <a:rPr lang="zh-CN" altLang="en-US" dirty="0">
                <a:effectLst/>
              </a:rPr>
              <a:t>二级索引中记录了主键的序列号，</a:t>
            </a:r>
            <a:r>
              <a:rPr lang="en-US" altLang="zh-CN" dirty="0">
                <a:effectLst/>
              </a:rPr>
              <a:t>PERSEID</a:t>
            </a:r>
            <a:r>
              <a:rPr lang="zh-CN" altLang="en-US" dirty="0">
                <a:effectLst/>
              </a:rPr>
              <a:t>记录了每个块的序列号范围；序列号可以跳过不相关的数据块；分层压缩也不会</a:t>
            </a:r>
            <a:r>
              <a:rPr lang="zh-CN" altLang="en-US" dirty="0">
                <a:solidFill>
                  <a:srgbClr val="1D1D1F"/>
                </a:solidFill>
                <a:latin typeface="SourceSansPro"/>
              </a:rPr>
              <a:t>修改较</a:t>
            </a:r>
            <a:r>
              <a:rPr lang="zh-CN" altLang="en-US" dirty="0">
                <a:effectLst/>
              </a:rPr>
              <a:t>高级别的</a:t>
            </a:r>
            <a:r>
              <a:rPr lang="en-US" altLang="zh-CN" dirty="0"/>
              <a:t>SSTABLE</a:t>
            </a:r>
            <a:r>
              <a:rPr lang="zh-CN" altLang="en-US" dirty="0"/>
              <a:t>，此时</a:t>
            </a:r>
            <a:r>
              <a:rPr lang="zh-CN" altLang="zh-CN" dirty="0"/>
              <a:t>使用主键在水平方向上搜索</a:t>
            </a:r>
            <a:r>
              <a:rPr lang="en-US" altLang="zh-CN" dirty="0"/>
              <a:t>SSTABLE</a:t>
            </a:r>
            <a:r>
              <a:rPr lang="zh-CN" altLang="zh-CN" dirty="0"/>
              <a:t>，使用附加的序列号在垂直方向上搜索</a:t>
            </a:r>
            <a:r>
              <a:rPr lang="zh-CN" altLang="en-US" b="0" i="0" dirty="0">
                <a:solidFill>
                  <a:srgbClr val="1D1D1F"/>
                </a:solidFill>
                <a:effectLst/>
                <a:latin typeface="SourceSansPro"/>
              </a:rPr>
              <a:t>层次序列</a:t>
            </a:r>
            <a:r>
              <a:rPr lang="zh-CN" altLang="zh-CN" dirty="0"/>
              <a:t>，</a:t>
            </a:r>
            <a:r>
              <a:rPr lang="zh-CN" altLang="en-US" dirty="0"/>
              <a:t>则</a:t>
            </a:r>
            <a:r>
              <a:rPr lang="en-US" altLang="zh-CN" dirty="0"/>
              <a:t>PERSEID</a:t>
            </a:r>
            <a:r>
              <a:rPr lang="zh-CN" altLang="zh-CN" dirty="0"/>
              <a:t>可以直接定位包含记录的确切</a:t>
            </a:r>
            <a:r>
              <a:rPr lang="zh-CN" altLang="en-US" dirty="0"/>
              <a:t>的块，</a:t>
            </a:r>
            <a:r>
              <a:rPr lang="zh-CN" altLang="en-US" b="0" i="0" dirty="0">
                <a:solidFill>
                  <a:srgbClr val="1D1D1F"/>
                </a:solidFill>
                <a:effectLst/>
                <a:latin typeface="SourceSansPro"/>
              </a:rPr>
              <a:t>从而省略布隆过滤器的检查步骤和遍历块带来的开销</a:t>
            </a:r>
            <a:r>
              <a:rPr lang="zh-CN" altLang="en-US" dirty="0"/>
              <a:t>；</a:t>
            </a:r>
            <a:endParaRPr lang="en-US" altLang="zh-CN" dirty="0"/>
          </a:p>
          <a:p>
            <a:pPr marL="0" marR="0">
              <a:spcBef>
                <a:spcPts val="0"/>
              </a:spcBef>
              <a:spcAft>
                <a:spcPts val="0"/>
              </a:spcAft>
            </a:pPr>
            <a:endParaRPr lang="en-US" altLang="zh-CN" dirty="0"/>
          </a:p>
          <a:p>
            <a:pPr marL="285750" indent="-285750" algn="just">
              <a:buFont typeface="Arial" panose="020B0604020202020204" pitchFamily="34" charset="0"/>
              <a:buChar char="•"/>
            </a:pPr>
            <a:r>
              <a:rPr lang="zh-CN" altLang="zh-CN" b="1" dirty="0"/>
              <a:t>并行主表搜索</a:t>
            </a:r>
            <a:endParaRPr lang="zh-CN" altLang="zh-CN" b="1" dirty="0"/>
          </a:p>
          <a:p>
            <a:pPr algn="just"/>
            <a:r>
              <a:rPr lang="zh-CN" altLang="zh-CN" dirty="0"/>
              <a:t>单个二级键通常有多个关联的主键，对这些主键进行查询是相互独立的。使用多个线程加速主表搜索是一种自然的优化方法</a:t>
            </a:r>
            <a:r>
              <a:rPr lang="zh-CN" altLang="zh-CN" dirty="0">
                <a:solidFill>
                  <a:srgbClr val="1D1D1F"/>
                </a:solidFill>
                <a:latin typeface="SourceSansPro"/>
              </a:rPr>
              <a:t>。</a:t>
            </a:r>
            <a:r>
              <a:rPr lang="en-US" altLang="zh-CN" dirty="0">
                <a:solidFill>
                  <a:srgbClr val="1D1D1F"/>
                </a:solidFill>
                <a:latin typeface="SourceSansPro"/>
              </a:rPr>
              <a:t>PERSEID</a:t>
            </a:r>
            <a:r>
              <a:rPr lang="zh-CN" altLang="en-US" dirty="0">
                <a:solidFill>
                  <a:srgbClr val="1D1D1F"/>
                </a:solidFill>
                <a:latin typeface="SourceSansPro"/>
              </a:rPr>
              <a:t>将主键作为任务发布到共享队列中，每个并行线程从队列中取出一个任务，这样避免单个线程搜索用时过长，线程利用不充分的问题。</a:t>
            </a:r>
            <a:endParaRPr lang="zh-CN" altLang="en-US" dirty="0">
              <a:solidFill>
                <a:srgbClr val="1D1D1F"/>
              </a:solidFill>
              <a:latin typeface="SourceSans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p:txBody>
          <a:bodyPr/>
          <a:lstStyle/>
          <a:p>
            <a:pPr marL="0" indent="0">
              <a:buNone/>
            </a:pPr>
            <a:r>
              <a:rPr lang="zh-CN" altLang="en-US" dirty="0"/>
              <a:t>效率分析</a:t>
            </a:r>
            <a:endParaRPr lang="zh-CN" altLang="en-US" dirty="0"/>
          </a:p>
        </p:txBody>
      </p:sp>
      <p:sp>
        <p:nvSpPr>
          <p:cNvPr id="4" name="文本框 3"/>
          <p:cNvSpPr txBox="1"/>
          <p:nvPr/>
        </p:nvSpPr>
        <p:spPr>
          <a:xfrm>
            <a:off x="5638800" y="2974848"/>
            <a:ext cx="914400" cy="914400"/>
          </a:xfrm>
          <a:prstGeom prst="rect">
            <a:avLst/>
          </a:prstGeom>
          <a:noFill/>
        </p:spPr>
        <p:txBody>
          <a:bodyPr wrap="square" rtlCol="0">
            <a:spAutoFit/>
          </a:bodyPr>
          <a:lstStyle/>
          <a:p>
            <a:pPr algn="l"/>
            <a:endParaRPr lang="zh-CN" altLang="en-US" dirty="0">
              <a:latin typeface="+mn-ea"/>
            </a:endParaRPr>
          </a:p>
        </p:txBody>
      </p:sp>
      <p:sp>
        <p:nvSpPr>
          <p:cNvPr id="5" name="文本框 4"/>
          <p:cNvSpPr txBox="1"/>
          <p:nvPr/>
        </p:nvSpPr>
        <p:spPr>
          <a:xfrm>
            <a:off x="566962" y="950976"/>
            <a:ext cx="10509504" cy="5940088"/>
          </a:xfrm>
          <a:prstGeom prst="rect">
            <a:avLst/>
          </a:prstGeom>
          <a:noFill/>
        </p:spPr>
        <p:txBody>
          <a:bodyPr wrap="square" rtlCol="0">
            <a:spAutoFit/>
          </a:bodyPr>
          <a:lstStyle/>
          <a:p>
            <a:r>
              <a:rPr lang="zh-CN" altLang="en-US" sz="2000" dirty="0">
                <a:latin typeface="+mn-ea"/>
              </a:rPr>
              <a:t>实验平台：</a:t>
            </a:r>
            <a:endParaRPr lang="en-US" altLang="zh-CN" sz="2000" dirty="0">
              <a:latin typeface="+mn-ea"/>
            </a:endParaRPr>
          </a:p>
          <a:p>
            <a:pPr lvl="1"/>
            <a:endParaRPr lang="en-US" altLang="zh-CN" sz="2000" dirty="0">
              <a:effectLst/>
            </a:endParaRPr>
          </a:p>
          <a:p>
            <a:pPr lvl="1"/>
            <a:r>
              <a:rPr lang="en-US" altLang="zh-CN" sz="2000" dirty="0">
                <a:effectLst/>
              </a:rPr>
              <a:t>CPU: Intel Xeon Gold 5220</a:t>
            </a:r>
            <a:endParaRPr lang="en-US" altLang="zh-CN" sz="2000" dirty="0">
              <a:effectLst/>
            </a:endParaRPr>
          </a:p>
          <a:p>
            <a:pPr lvl="1"/>
            <a:r>
              <a:rPr lang="en-US" altLang="zh-CN" sz="2000" dirty="0">
                <a:effectLst/>
              </a:rPr>
              <a:t>OS: Ubuntu 20.04 Kernel: Linux 5.4</a:t>
            </a:r>
            <a:endParaRPr lang="en-US" altLang="zh-CN" sz="2000" dirty="0">
              <a:effectLst/>
            </a:endParaRPr>
          </a:p>
          <a:p>
            <a:pPr lvl="1"/>
            <a:r>
              <a:rPr lang="en-US" altLang="zh-CN" sz="2000" dirty="0">
                <a:effectLst/>
              </a:rPr>
              <a:t>Ram: 64G Dram 128G PM*2(</a:t>
            </a:r>
            <a:r>
              <a:rPr lang="en-US" altLang="zh-CN" sz="2000" dirty="0" err="1">
                <a:effectLst/>
              </a:rPr>
              <a:t>AppDirect</a:t>
            </a:r>
            <a:r>
              <a:rPr lang="zh-CN" altLang="en-US" sz="2000" dirty="0">
                <a:effectLst/>
              </a:rPr>
              <a:t>模式</a:t>
            </a:r>
            <a:r>
              <a:rPr lang="en-US" altLang="zh-CN" sz="2000" dirty="0">
                <a:effectLst/>
              </a:rPr>
              <a:t>)</a:t>
            </a:r>
            <a:endParaRPr lang="en-US" altLang="zh-CN" sz="2000" dirty="0">
              <a:effectLst/>
            </a:endParaRPr>
          </a:p>
          <a:p>
            <a:pPr lvl="1"/>
            <a:r>
              <a:rPr lang="en-US" altLang="zh-CN" sz="2000" dirty="0">
                <a:effectLst/>
              </a:rPr>
              <a:t>SSD:480G intel Optane 905P</a:t>
            </a:r>
            <a:endParaRPr lang="en-US" altLang="zh-CN" sz="2000" dirty="0">
              <a:effectLst/>
            </a:endParaRPr>
          </a:p>
          <a:p>
            <a:pPr lvl="1"/>
            <a:r>
              <a:rPr lang="en-US" altLang="zh-CN" sz="2000" dirty="0"/>
              <a:t>Cache</a:t>
            </a:r>
            <a:r>
              <a:rPr lang="zh-CN" altLang="en-US" sz="2000" dirty="0"/>
              <a:t>：</a:t>
            </a:r>
            <a:r>
              <a:rPr lang="en-US" altLang="zh-CN" sz="2000" dirty="0"/>
              <a:t>64MB</a:t>
            </a:r>
            <a:endParaRPr lang="en-US" altLang="zh-CN" sz="2000" dirty="0"/>
          </a:p>
          <a:p>
            <a:pPr algn="l"/>
            <a:endParaRPr lang="en-US" altLang="zh-CN" sz="2000" dirty="0">
              <a:latin typeface="+mn-ea"/>
            </a:endParaRPr>
          </a:p>
          <a:p>
            <a:pPr algn="l"/>
            <a:r>
              <a:rPr lang="zh-CN" altLang="en-US" sz="2000" dirty="0"/>
              <a:t>比较对象</a:t>
            </a:r>
            <a:r>
              <a:rPr lang="zh-CN" altLang="en-US" sz="2000" dirty="0">
                <a:latin typeface="+mn-ea"/>
              </a:rPr>
              <a:t>：</a:t>
            </a:r>
            <a:endParaRPr lang="en-US" altLang="zh-CN" sz="2000" dirty="0">
              <a:latin typeface="+mn-ea"/>
            </a:endParaRPr>
          </a:p>
          <a:p>
            <a:pPr algn="l"/>
            <a:endParaRPr lang="en-US" altLang="zh-CN" sz="2000" dirty="0">
              <a:latin typeface="+mn-ea"/>
            </a:endParaRPr>
          </a:p>
          <a:p>
            <a:pPr lvl="1"/>
            <a:r>
              <a:rPr lang="zh-CN" altLang="en-US" sz="2000" dirty="0">
                <a:effectLst/>
              </a:rPr>
              <a:t>基于日志方法的</a:t>
            </a:r>
            <a:r>
              <a:rPr lang="en-US" altLang="zh-CN" sz="2000" dirty="0">
                <a:effectLst/>
              </a:rPr>
              <a:t>FAST&amp;FAIR</a:t>
            </a:r>
            <a:r>
              <a:rPr lang="en-US" altLang="zh-CN" sz="2000" dirty="0"/>
              <a:t>(FAST&amp;FAIR-log)</a:t>
            </a:r>
            <a:endParaRPr lang="en-US" altLang="zh-CN" sz="2000" dirty="0">
              <a:effectLst/>
            </a:endParaRPr>
          </a:p>
          <a:p>
            <a:pPr lvl="1"/>
            <a:r>
              <a:rPr lang="zh-CN" altLang="en-US" sz="2000" dirty="0">
                <a:effectLst/>
              </a:rPr>
              <a:t>基于日志方法的</a:t>
            </a:r>
            <a:r>
              <a:rPr lang="zh-CN" altLang="en-US" sz="2000" dirty="0"/>
              <a:t>前缀树 </a:t>
            </a:r>
            <a:r>
              <a:rPr lang="en-US" altLang="zh-CN" sz="2000" dirty="0"/>
              <a:t>(P-</a:t>
            </a:r>
            <a:r>
              <a:rPr lang="en-US" altLang="zh-CN" sz="2000" dirty="0" err="1"/>
              <a:t>Masstree</a:t>
            </a:r>
            <a:r>
              <a:rPr lang="en-US" altLang="zh-CN" sz="2000" dirty="0"/>
              <a:t>-log)</a:t>
            </a:r>
            <a:endParaRPr lang="en-US" altLang="zh-CN" sz="2000" dirty="0">
              <a:effectLst/>
            </a:endParaRPr>
          </a:p>
          <a:p>
            <a:pPr lvl="1"/>
            <a:r>
              <a:rPr lang="zh-CN" altLang="en-US" sz="2000" dirty="0">
                <a:effectLst/>
              </a:rPr>
              <a:t>基于复合索引的</a:t>
            </a:r>
            <a:r>
              <a:rPr lang="en-US" altLang="zh-CN" sz="2000" dirty="0">
                <a:effectLst/>
              </a:rPr>
              <a:t>FAST&amp;FAIR (</a:t>
            </a:r>
            <a:r>
              <a:rPr lang="en-US" altLang="zh-CN" sz="2000" dirty="0"/>
              <a:t>FAST&amp;FAIR-composite)</a:t>
            </a:r>
            <a:endParaRPr lang="en-US" altLang="zh-CN" sz="2000" dirty="0">
              <a:effectLst/>
            </a:endParaRPr>
          </a:p>
          <a:p>
            <a:pPr lvl="1"/>
            <a:r>
              <a:rPr lang="zh-CN" altLang="en-US" sz="2000" dirty="0">
                <a:effectLst/>
              </a:rPr>
              <a:t>基于复合索引的</a:t>
            </a:r>
            <a:r>
              <a:rPr lang="zh-CN" altLang="en-US" sz="2000" dirty="0"/>
              <a:t>前缀树 </a:t>
            </a:r>
            <a:r>
              <a:rPr lang="en-US" altLang="zh-CN" sz="2000" dirty="0"/>
              <a:t>(P-</a:t>
            </a:r>
            <a:r>
              <a:rPr lang="en-US" altLang="zh-CN" sz="2000" dirty="0" err="1"/>
              <a:t>Masstree</a:t>
            </a:r>
            <a:r>
              <a:rPr lang="en-US" altLang="zh-CN" sz="2000" dirty="0"/>
              <a:t>-composite)</a:t>
            </a:r>
            <a:endParaRPr lang="en-US" altLang="zh-CN" sz="2000" dirty="0"/>
          </a:p>
          <a:p>
            <a:pPr lvl="1"/>
            <a:r>
              <a:rPr lang="zh-CN" altLang="en-US" sz="2000" dirty="0">
                <a:effectLst/>
              </a:rPr>
              <a:t>基于</a:t>
            </a:r>
            <a:r>
              <a:rPr lang="en-US" altLang="zh-CN" sz="2000" dirty="0">
                <a:effectLst/>
              </a:rPr>
              <a:t>LSM</a:t>
            </a:r>
            <a:r>
              <a:rPr lang="zh-CN" altLang="en-US" sz="2000" dirty="0">
                <a:effectLst/>
              </a:rPr>
              <a:t>的二级索引</a:t>
            </a:r>
            <a:endParaRPr lang="en-US" altLang="zh-CN" sz="2000" dirty="0">
              <a:effectLst/>
            </a:endParaRPr>
          </a:p>
          <a:p>
            <a:pPr lvl="1"/>
            <a:r>
              <a:rPr lang="en-US" altLang="zh-CN" sz="2000" dirty="0"/>
              <a:t>(</a:t>
            </a:r>
            <a:r>
              <a:rPr lang="zh-CN" altLang="en-US" sz="2000" dirty="0">
                <a:effectLst/>
              </a:rPr>
              <a:t>日志方法保证空间足够且禁用垃圾回收</a:t>
            </a:r>
            <a:r>
              <a:rPr lang="en-US" altLang="zh-CN" sz="2000" dirty="0"/>
              <a:t>)</a:t>
            </a:r>
            <a:endParaRPr lang="en-US" altLang="zh-CN" sz="2000" dirty="0">
              <a:effectLst/>
            </a:endParaRPr>
          </a:p>
          <a:p>
            <a:pPr marL="0" marR="0">
              <a:spcBef>
                <a:spcPts val="0"/>
              </a:spcBef>
              <a:spcAft>
                <a:spcPts val="0"/>
              </a:spcAft>
            </a:pPr>
            <a:endParaRPr lang="en-US" altLang="zh-CN" sz="2000" dirty="0">
              <a:effectLst/>
            </a:endParaRPr>
          </a:p>
          <a:p>
            <a:pPr marL="0" marR="0">
              <a:spcBef>
                <a:spcPts val="0"/>
              </a:spcBef>
              <a:spcAft>
                <a:spcPts val="0"/>
              </a:spcAft>
            </a:pPr>
            <a:endParaRPr lang="en-US" altLang="zh-CN" sz="2000" dirty="0">
              <a:effectLst/>
            </a:endParaRPr>
          </a:p>
          <a:p>
            <a:pPr algn="l"/>
            <a:endParaRPr lang="en-US" altLang="zh-CN" sz="2000" dirty="0">
              <a:latin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p:txBody>
          <a:bodyPr/>
          <a:lstStyle/>
          <a:p>
            <a:pPr marL="0" indent="0">
              <a:buNone/>
            </a:pPr>
            <a:r>
              <a:rPr lang="zh-CN" altLang="en-US" dirty="0"/>
              <a:t>效率分析</a:t>
            </a:r>
            <a:r>
              <a:rPr lang="en-US" altLang="zh-CN" dirty="0"/>
              <a:t>-</a:t>
            </a:r>
            <a:r>
              <a:rPr lang="zh-CN" altLang="en-US" dirty="0"/>
              <a:t>微基准测试</a:t>
            </a:r>
            <a:endParaRPr lang="zh-CN" altLang="en-US" dirty="0"/>
          </a:p>
        </p:txBody>
      </p:sp>
      <p:pic>
        <p:nvPicPr>
          <p:cNvPr id="3" name="图片 2"/>
          <p:cNvPicPr>
            <a:picLocks noChangeAspect="1"/>
          </p:cNvPicPr>
          <p:nvPr/>
        </p:nvPicPr>
        <p:blipFill>
          <a:blip r:embed="rId1"/>
          <a:stretch>
            <a:fillRect/>
          </a:stretch>
        </p:blipFill>
        <p:spPr>
          <a:xfrm>
            <a:off x="3373104" y="944764"/>
            <a:ext cx="6998636" cy="2981059"/>
          </a:xfrm>
          <a:prstGeom prst="rect">
            <a:avLst/>
          </a:prstGeom>
        </p:spPr>
      </p:pic>
      <p:sp>
        <p:nvSpPr>
          <p:cNvPr id="4" name="文本框 3"/>
          <p:cNvSpPr txBox="1"/>
          <p:nvPr/>
        </p:nvSpPr>
        <p:spPr>
          <a:xfrm>
            <a:off x="5638800" y="2974848"/>
            <a:ext cx="914400" cy="914400"/>
          </a:xfrm>
          <a:prstGeom prst="rect">
            <a:avLst/>
          </a:prstGeom>
          <a:noFill/>
        </p:spPr>
        <p:txBody>
          <a:bodyPr wrap="square" rtlCol="0">
            <a:spAutoFit/>
          </a:bodyPr>
          <a:lstStyle/>
          <a:p>
            <a:pPr algn="l"/>
            <a:endParaRPr lang="zh-CN" altLang="en-US" dirty="0">
              <a:latin typeface="+mn-ea"/>
            </a:endParaRPr>
          </a:p>
        </p:txBody>
      </p:sp>
      <p:sp>
        <p:nvSpPr>
          <p:cNvPr id="5" name="文本框 4"/>
          <p:cNvSpPr txBox="1"/>
          <p:nvPr/>
        </p:nvSpPr>
        <p:spPr>
          <a:xfrm>
            <a:off x="743712" y="4279392"/>
            <a:ext cx="10509504" cy="1198880"/>
          </a:xfrm>
          <a:prstGeom prst="rect">
            <a:avLst/>
          </a:prstGeom>
          <a:noFill/>
        </p:spPr>
        <p:txBody>
          <a:bodyPr wrap="square" rtlCol="0">
            <a:spAutoFit/>
          </a:bodyPr>
          <a:lstStyle/>
          <a:p>
            <a:pPr algn="l"/>
            <a:r>
              <a:rPr lang="zh-CN" altLang="en-US" dirty="0">
                <a:latin typeface="+mn-ea"/>
              </a:rPr>
              <a:t>插入：插入</a:t>
            </a:r>
            <a:r>
              <a:rPr lang="en-US" altLang="zh-CN" dirty="0">
                <a:latin typeface="+mn-ea"/>
              </a:rPr>
              <a:t>1</a:t>
            </a:r>
            <a:r>
              <a:rPr lang="zh-CN" altLang="en-US" dirty="0">
                <a:latin typeface="+mn-ea"/>
              </a:rPr>
              <a:t>亿个记录</a:t>
            </a:r>
            <a:endParaRPr lang="en-US" altLang="zh-CN" dirty="0">
              <a:latin typeface="+mn-ea"/>
            </a:endParaRPr>
          </a:p>
          <a:p>
            <a:pPr algn="l"/>
            <a:r>
              <a:rPr lang="zh-CN" altLang="en-US" dirty="0">
                <a:latin typeface="+mn-ea"/>
              </a:rPr>
              <a:t>更新：</a:t>
            </a:r>
            <a:r>
              <a:rPr lang="en-US" altLang="zh-CN" dirty="0">
                <a:latin typeface="+mn-ea"/>
              </a:rPr>
              <a:t>1</a:t>
            </a:r>
            <a:r>
              <a:rPr lang="zh-CN" altLang="en-US" dirty="0">
                <a:latin typeface="+mn-ea"/>
              </a:rPr>
              <a:t>亿个插入</a:t>
            </a:r>
            <a:r>
              <a:rPr lang="en-US" altLang="zh-CN" dirty="0">
                <a:latin typeface="+mn-ea"/>
              </a:rPr>
              <a:t>+1</a:t>
            </a:r>
            <a:r>
              <a:rPr lang="zh-CN" altLang="en-US" dirty="0">
                <a:latin typeface="+mn-ea"/>
              </a:rPr>
              <a:t>亿个更新，分别考虑负载均衡、主键倾斜与二级索引倾斜的情况</a:t>
            </a:r>
            <a:endParaRPr lang="en-US" altLang="zh-CN" dirty="0">
              <a:latin typeface="+mn-ea"/>
            </a:endParaRPr>
          </a:p>
          <a:p>
            <a:pPr algn="l"/>
            <a:r>
              <a:rPr lang="zh-CN" altLang="en-US" dirty="0">
                <a:latin typeface="+mn-ea"/>
              </a:rPr>
              <a:t>可以观察到，</a:t>
            </a:r>
            <a:r>
              <a:rPr lang="zh-CN" altLang="zh-CN" dirty="0">
                <a:latin typeface="+mn-ea"/>
              </a:rPr>
              <a:t>相比于相应的复合索引，</a:t>
            </a:r>
            <a:r>
              <a:rPr lang="en-US" altLang="zh-CN" dirty="0">
                <a:latin typeface="+mn-ea"/>
              </a:rPr>
              <a:t>PERSEID</a:t>
            </a:r>
            <a:r>
              <a:rPr lang="zh-CN" altLang="zh-CN" dirty="0">
                <a:latin typeface="+mn-ea"/>
              </a:rPr>
              <a:t>的执行速度比较快，快了</a:t>
            </a:r>
            <a:r>
              <a:rPr lang="en-US" altLang="zh-CN" dirty="0">
                <a:latin typeface="+mn-ea"/>
              </a:rPr>
              <a:t>10-38%</a:t>
            </a:r>
            <a:r>
              <a:rPr lang="zh-CN" altLang="zh-CN" dirty="0">
                <a:latin typeface="+mn-ea"/>
              </a:rPr>
              <a:t>，但比没有垃圾</a:t>
            </a:r>
            <a:r>
              <a:rPr lang="zh-CN" altLang="zh-CN" dirty="0">
                <a:latin typeface="+mn-ea"/>
              </a:rPr>
              <a:t>收集的理想日志结构方法慢</a:t>
            </a:r>
            <a:r>
              <a:rPr lang="en-US" altLang="zh-CN" dirty="0">
                <a:latin typeface="+mn-ea"/>
              </a:rPr>
              <a:t>25%</a:t>
            </a:r>
            <a:endParaRPr lang="en-US" altLang="zh-CN" dirty="0">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p:txBody>
          <a:bodyPr/>
          <a:lstStyle/>
          <a:p>
            <a:pPr marL="0" indent="0">
              <a:buNone/>
            </a:pPr>
            <a:r>
              <a:rPr lang="zh-CN" altLang="en-US" dirty="0"/>
              <a:t>效率分析</a:t>
            </a:r>
            <a:r>
              <a:rPr lang="en-US" altLang="zh-CN" dirty="0"/>
              <a:t>-</a:t>
            </a:r>
            <a:r>
              <a:rPr lang="zh-CN" altLang="en-US" dirty="0"/>
              <a:t>微基准测试</a:t>
            </a:r>
            <a:endParaRPr lang="zh-CN" altLang="en-US" dirty="0"/>
          </a:p>
        </p:txBody>
      </p:sp>
      <p:sp>
        <p:nvSpPr>
          <p:cNvPr id="4" name="文本框 3"/>
          <p:cNvSpPr txBox="1"/>
          <p:nvPr/>
        </p:nvSpPr>
        <p:spPr>
          <a:xfrm>
            <a:off x="5638800" y="2974848"/>
            <a:ext cx="914400" cy="914400"/>
          </a:xfrm>
          <a:prstGeom prst="rect">
            <a:avLst/>
          </a:prstGeom>
          <a:noFill/>
        </p:spPr>
        <p:txBody>
          <a:bodyPr wrap="square" rtlCol="0">
            <a:spAutoFit/>
          </a:bodyPr>
          <a:lstStyle/>
          <a:p>
            <a:pPr algn="l"/>
            <a:endParaRPr lang="zh-CN" altLang="en-US" dirty="0">
              <a:latin typeface="+mn-ea"/>
            </a:endParaRPr>
          </a:p>
        </p:txBody>
      </p:sp>
      <p:sp>
        <p:nvSpPr>
          <p:cNvPr id="5" name="文本框 4"/>
          <p:cNvSpPr txBox="1"/>
          <p:nvPr/>
        </p:nvSpPr>
        <p:spPr>
          <a:xfrm>
            <a:off x="841248" y="4901184"/>
            <a:ext cx="10850880" cy="1200329"/>
          </a:xfrm>
          <a:prstGeom prst="rect">
            <a:avLst/>
          </a:prstGeom>
          <a:noFill/>
        </p:spPr>
        <p:txBody>
          <a:bodyPr wrap="square" rtlCol="0">
            <a:spAutoFit/>
          </a:bodyPr>
          <a:lstStyle/>
          <a:p>
            <a:pPr algn="l"/>
            <a:r>
              <a:rPr lang="zh-CN" altLang="en-US" dirty="0">
                <a:latin typeface="+mn-ea"/>
              </a:rPr>
              <a:t>查询：分别考虑限制最大返回结果为</a:t>
            </a:r>
            <a:r>
              <a:rPr lang="en-US" altLang="zh-CN" dirty="0">
                <a:latin typeface="+mn-ea"/>
              </a:rPr>
              <a:t>10</a:t>
            </a:r>
            <a:r>
              <a:rPr lang="zh-CN" altLang="en-US" dirty="0">
                <a:latin typeface="+mn-ea"/>
              </a:rPr>
              <a:t>与</a:t>
            </a:r>
            <a:r>
              <a:rPr lang="en-US" altLang="zh-CN" dirty="0">
                <a:latin typeface="+mn-ea"/>
              </a:rPr>
              <a:t>200</a:t>
            </a:r>
            <a:r>
              <a:rPr lang="zh-CN" altLang="en-US" dirty="0">
                <a:latin typeface="+mn-ea"/>
              </a:rPr>
              <a:t>的情况，同时考虑主键、二级索引倾斜的情况；</a:t>
            </a:r>
            <a:endParaRPr lang="en-US" altLang="zh-CN" dirty="0">
              <a:latin typeface="+mn-ea"/>
            </a:endParaRPr>
          </a:p>
          <a:p>
            <a:pPr algn="l"/>
            <a:r>
              <a:rPr lang="en-US" altLang="zh-CN" dirty="0">
                <a:latin typeface="+mn-ea"/>
              </a:rPr>
              <a:t>PERSEID</a:t>
            </a:r>
            <a:r>
              <a:rPr lang="zh-CN" altLang="zh-CN" dirty="0">
                <a:latin typeface="+mn-ea"/>
              </a:rPr>
              <a:t>在复合索引和日志结构方法方面的性能优于现有的基于</a:t>
            </a:r>
            <a:r>
              <a:rPr lang="en-US" altLang="zh-CN" dirty="0">
                <a:latin typeface="+mn-ea"/>
              </a:rPr>
              <a:t>PM</a:t>
            </a:r>
            <a:r>
              <a:rPr lang="zh-CN" altLang="zh-CN" dirty="0">
                <a:latin typeface="+mn-ea"/>
              </a:rPr>
              <a:t>的索引，分别高出</a:t>
            </a:r>
            <a:r>
              <a:rPr lang="en-US" altLang="zh-CN" dirty="0">
                <a:latin typeface="+mn-ea"/>
              </a:rPr>
              <a:t>4.5</a:t>
            </a:r>
            <a:r>
              <a:rPr lang="zh-CN" altLang="zh-CN" dirty="0">
                <a:latin typeface="+mn-ea"/>
              </a:rPr>
              <a:t>倍和</a:t>
            </a:r>
            <a:r>
              <a:rPr lang="en-US" altLang="zh-CN" dirty="0">
                <a:latin typeface="+mn-ea"/>
              </a:rPr>
              <a:t>4.3</a:t>
            </a:r>
            <a:r>
              <a:rPr lang="zh-CN" altLang="zh-CN" dirty="0">
                <a:latin typeface="+mn-ea"/>
              </a:rPr>
              <a:t>倍</a:t>
            </a:r>
            <a:r>
              <a:rPr lang="zh-CN" altLang="en-US" dirty="0">
                <a:latin typeface="+mn-ea"/>
              </a:rPr>
              <a:t>；日志</a:t>
            </a:r>
            <a:r>
              <a:rPr lang="zh-CN" altLang="en-US" dirty="0">
                <a:effectLst/>
              </a:rPr>
              <a:t>由于相关值分散在整个日志内，故需要多次访问才能找到；复合索引由于键值对更大，性能也较差，而</a:t>
            </a:r>
            <a:r>
              <a:rPr lang="en-US" altLang="zh-CN" dirty="0">
                <a:effectLst/>
              </a:rPr>
              <a:t>PERSEID</a:t>
            </a:r>
            <a:r>
              <a:rPr lang="zh-CN" altLang="en-US" dirty="0">
                <a:effectLst/>
              </a:rPr>
              <a:t>由于</a:t>
            </a:r>
            <a:r>
              <a:rPr lang="en-US" altLang="zh-CN" dirty="0">
                <a:effectLst/>
              </a:rPr>
              <a:t>PS-TREE</a:t>
            </a:r>
            <a:r>
              <a:rPr lang="zh-CN" altLang="en-US" dirty="0">
                <a:effectLst/>
              </a:rPr>
              <a:t>的设计，性能好很多</a:t>
            </a:r>
            <a:endParaRPr lang="en-US" altLang="zh-CN" dirty="0">
              <a:latin typeface="+mn-ea"/>
            </a:endParaRPr>
          </a:p>
        </p:txBody>
      </p:sp>
      <p:pic>
        <p:nvPicPr>
          <p:cNvPr id="6" name="图片 5"/>
          <p:cNvPicPr>
            <a:picLocks noChangeAspect="1"/>
          </p:cNvPicPr>
          <p:nvPr/>
        </p:nvPicPr>
        <p:blipFill>
          <a:blip r:embed="rId1"/>
          <a:stretch>
            <a:fillRect/>
          </a:stretch>
        </p:blipFill>
        <p:spPr>
          <a:xfrm>
            <a:off x="136115" y="805649"/>
            <a:ext cx="12055885" cy="38484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p:txBody>
          <a:bodyPr/>
          <a:lstStyle/>
          <a:p>
            <a:pPr marL="0" indent="0">
              <a:buNone/>
            </a:pPr>
            <a:r>
              <a:rPr lang="zh-CN" altLang="en-US" dirty="0"/>
              <a:t>效率分析</a:t>
            </a:r>
            <a:r>
              <a:rPr lang="en-US" altLang="zh-CN" dirty="0"/>
              <a:t>-</a:t>
            </a:r>
            <a:r>
              <a:rPr lang="zh-CN" altLang="en-US" dirty="0"/>
              <a:t>微基准测试</a:t>
            </a:r>
            <a:endParaRPr lang="zh-CN" altLang="en-US" dirty="0"/>
          </a:p>
        </p:txBody>
      </p:sp>
      <p:sp>
        <p:nvSpPr>
          <p:cNvPr id="4" name="文本框 3"/>
          <p:cNvSpPr txBox="1"/>
          <p:nvPr/>
        </p:nvSpPr>
        <p:spPr>
          <a:xfrm>
            <a:off x="5638800" y="2974848"/>
            <a:ext cx="914400" cy="914400"/>
          </a:xfrm>
          <a:prstGeom prst="rect">
            <a:avLst/>
          </a:prstGeom>
          <a:noFill/>
        </p:spPr>
        <p:txBody>
          <a:bodyPr wrap="square" rtlCol="0">
            <a:spAutoFit/>
          </a:bodyPr>
          <a:lstStyle/>
          <a:p>
            <a:pPr algn="l"/>
            <a:endParaRPr lang="zh-CN" altLang="en-US" dirty="0">
              <a:latin typeface="+mn-ea"/>
            </a:endParaRPr>
          </a:p>
        </p:txBody>
      </p:sp>
      <p:sp>
        <p:nvSpPr>
          <p:cNvPr id="5" name="文本框 4"/>
          <p:cNvSpPr txBox="1"/>
          <p:nvPr/>
        </p:nvSpPr>
        <p:spPr>
          <a:xfrm>
            <a:off x="841248" y="4901184"/>
            <a:ext cx="10850880" cy="1200329"/>
          </a:xfrm>
          <a:prstGeom prst="rect">
            <a:avLst/>
          </a:prstGeom>
          <a:noFill/>
        </p:spPr>
        <p:txBody>
          <a:bodyPr wrap="square" rtlCol="0">
            <a:spAutoFit/>
          </a:bodyPr>
          <a:lstStyle/>
          <a:p>
            <a:pPr algn="l"/>
            <a:r>
              <a:rPr lang="zh-CN" altLang="en-US" dirty="0">
                <a:latin typeface="+mn-ea"/>
              </a:rPr>
              <a:t>范围查询：检索一个范围的数据，每个范围检查</a:t>
            </a:r>
            <a:r>
              <a:rPr lang="en-US" altLang="zh-CN" dirty="0">
                <a:latin typeface="+mn-ea"/>
              </a:rPr>
              <a:t>20</a:t>
            </a:r>
            <a:r>
              <a:rPr lang="zh-CN" altLang="en-US" dirty="0">
                <a:latin typeface="+mn-ea"/>
              </a:rPr>
              <a:t>个二级键，并检索每个二级键相关键的五个主键；</a:t>
            </a:r>
            <a:endParaRPr lang="en-US" altLang="zh-CN" dirty="0">
              <a:latin typeface="+mn-ea"/>
            </a:endParaRPr>
          </a:p>
          <a:p>
            <a:endParaRPr lang="zh-CN" altLang="en-US" dirty="0"/>
          </a:p>
          <a:p>
            <a:r>
              <a:rPr lang="zh-CN" altLang="en-US" dirty="0"/>
              <a:t>在</a:t>
            </a:r>
            <a:r>
              <a:rPr lang="en-US" altLang="zh-CN" dirty="0"/>
              <a:t>Skewed-Sec</a:t>
            </a:r>
            <a:r>
              <a:rPr lang="zh-CN" altLang="en-US" dirty="0"/>
              <a:t>工作负载下，</a:t>
            </a:r>
            <a:r>
              <a:rPr lang="en-US" altLang="zh-CN" dirty="0"/>
              <a:t>PERSEID</a:t>
            </a:r>
            <a:r>
              <a:rPr lang="zh-CN" altLang="en-US" dirty="0"/>
              <a:t>在性能上优于</a:t>
            </a:r>
            <a:r>
              <a:rPr lang="en-US" altLang="zh-CN" dirty="0"/>
              <a:t>LSMSI-PM</a:t>
            </a:r>
            <a:r>
              <a:rPr lang="zh-CN" altLang="en-US" dirty="0"/>
              <a:t>、复合</a:t>
            </a:r>
            <a:r>
              <a:rPr lang="en-US" altLang="zh-CN" dirty="0"/>
              <a:t>P-</a:t>
            </a:r>
            <a:r>
              <a:rPr lang="en-US" altLang="zh-CN" dirty="0" err="1"/>
              <a:t>Masstree</a:t>
            </a:r>
            <a:r>
              <a:rPr lang="zh-CN" altLang="en-US" dirty="0"/>
              <a:t>和日志结构方法，分别提高了</a:t>
            </a:r>
            <a:r>
              <a:rPr lang="en-US" altLang="zh-CN" dirty="0"/>
              <a:t>92</a:t>
            </a:r>
            <a:r>
              <a:rPr lang="zh-CN" altLang="en-US" dirty="0"/>
              <a:t>倍、</a:t>
            </a:r>
            <a:r>
              <a:rPr lang="en-US" altLang="zh-CN" dirty="0"/>
              <a:t>5.2</a:t>
            </a:r>
            <a:r>
              <a:rPr lang="zh-CN" altLang="en-US" dirty="0"/>
              <a:t>倍和</a:t>
            </a:r>
            <a:r>
              <a:rPr lang="en-US" altLang="zh-CN" dirty="0"/>
              <a:t>1.6</a:t>
            </a:r>
            <a:r>
              <a:rPr lang="zh-CN" altLang="en-US" dirty="0"/>
              <a:t>倍</a:t>
            </a:r>
            <a:endParaRPr lang="en-US" altLang="zh-CN" dirty="0">
              <a:latin typeface="+mn-ea"/>
            </a:endParaRPr>
          </a:p>
        </p:txBody>
      </p:sp>
      <p:pic>
        <p:nvPicPr>
          <p:cNvPr id="3" name="图片 2"/>
          <p:cNvPicPr>
            <a:picLocks noChangeAspect="1"/>
          </p:cNvPicPr>
          <p:nvPr/>
        </p:nvPicPr>
        <p:blipFill>
          <a:blip r:embed="rId1"/>
          <a:stretch>
            <a:fillRect/>
          </a:stretch>
        </p:blipFill>
        <p:spPr>
          <a:xfrm>
            <a:off x="3075297" y="1168279"/>
            <a:ext cx="6955805" cy="290180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p:txBody>
          <a:bodyPr/>
          <a:lstStyle/>
          <a:p>
            <a:pPr marL="0" indent="0">
              <a:buNone/>
            </a:pPr>
            <a:r>
              <a:rPr lang="zh-CN" altLang="en-US" dirty="0"/>
              <a:t>效率分析</a:t>
            </a:r>
            <a:r>
              <a:rPr lang="en-US" altLang="zh-CN" dirty="0"/>
              <a:t>-</a:t>
            </a:r>
            <a:r>
              <a:rPr lang="zh-CN" altLang="en-US" dirty="0"/>
              <a:t>微基准测试</a:t>
            </a:r>
            <a:endParaRPr lang="zh-CN" altLang="en-US" dirty="0"/>
          </a:p>
        </p:txBody>
      </p:sp>
      <p:sp>
        <p:nvSpPr>
          <p:cNvPr id="4" name="文本框 3"/>
          <p:cNvSpPr txBox="1"/>
          <p:nvPr/>
        </p:nvSpPr>
        <p:spPr>
          <a:xfrm>
            <a:off x="5638800" y="2974848"/>
            <a:ext cx="914400" cy="914400"/>
          </a:xfrm>
          <a:prstGeom prst="rect">
            <a:avLst/>
          </a:prstGeom>
          <a:noFill/>
        </p:spPr>
        <p:txBody>
          <a:bodyPr wrap="square" rtlCol="0">
            <a:spAutoFit/>
          </a:bodyPr>
          <a:lstStyle/>
          <a:p>
            <a:pPr algn="l"/>
            <a:endParaRPr lang="zh-CN" altLang="en-US" dirty="0">
              <a:latin typeface="+mn-ea"/>
            </a:endParaRPr>
          </a:p>
        </p:txBody>
      </p:sp>
      <p:sp>
        <p:nvSpPr>
          <p:cNvPr id="5" name="文本框 4"/>
          <p:cNvSpPr txBox="1"/>
          <p:nvPr/>
        </p:nvSpPr>
        <p:spPr>
          <a:xfrm>
            <a:off x="816864" y="4837871"/>
            <a:ext cx="10850880" cy="1754326"/>
          </a:xfrm>
          <a:prstGeom prst="rect">
            <a:avLst/>
          </a:prstGeom>
          <a:noFill/>
        </p:spPr>
        <p:txBody>
          <a:bodyPr wrap="square" rtlCol="0">
            <a:spAutoFit/>
          </a:bodyPr>
          <a:lstStyle/>
          <a:p>
            <a:r>
              <a:rPr lang="zh-CN" altLang="en-US" dirty="0">
                <a:latin typeface="+mn-ea"/>
              </a:rPr>
              <a:t>多线程：</a:t>
            </a:r>
            <a:endParaRPr lang="en-US" altLang="zh-CN" dirty="0">
              <a:latin typeface="+mn-ea"/>
            </a:endParaRPr>
          </a:p>
          <a:p>
            <a:r>
              <a:rPr lang="zh-CN" altLang="zh-CN" dirty="0">
                <a:latin typeface="+mn-ea"/>
              </a:rPr>
              <a:t>更新操作，</a:t>
            </a:r>
            <a:r>
              <a:rPr lang="en-US" altLang="zh-CN" dirty="0">
                <a:latin typeface="+mn-ea"/>
              </a:rPr>
              <a:t>PERSEID</a:t>
            </a:r>
            <a:r>
              <a:rPr lang="zh-CN" altLang="zh-CN" dirty="0">
                <a:latin typeface="+mn-ea"/>
              </a:rPr>
              <a:t>的吞吐量可扩展到</a:t>
            </a:r>
            <a:r>
              <a:rPr lang="en-US" altLang="zh-CN" dirty="0">
                <a:latin typeface="+mn-ea"/>
              </a:rPr>
              <a:t>24</a:t>
            </a:r>
            <a:r>
              <a:rPr lang="zh-CN" altLang="zh-CN" dirty="0">
                <a:latin typeface="+mn-ea"/>
              </a:rPr>
              <a:t>个线程，比复合</a:t>
            </a:r>
            <a:r>
              <a:rPr lang="en-US" altLang="zh-CN" dirty="0">
                <a:latin typeface="+mn-ea"/>
              </a:rPr>
              <a:t>P-</a:t>
            </a:r>
            <a:r>
              <a:rPr lang="en-US" altLang="zh-CN" dirty="0" err="1">
                <a:latin typeface="+mn-ea"/>
              </a:rPr>
              <a:t>Masstree</a:t>
            </a:r>
            <a:r>
              <a:rPr lang="zh-CN" altLang="zh-CN" dirty="0">
                <a:latin typeface="+mn-ea"/>
              </a:rPr>
              <a:t>和</a:t>
            </a:r>
            <a:r>
              <a:rPr lang="en-US" altLang="zh-CN" dirty="0">
                <a:latin typeface="+mn-ea"/>
              </a:rPr>
              <a:t>LSMSI-PM</a:t>
            </a:r>
            <a:r>
              <a:rPr lang="zh-CN" altLang="zh-CN" dirty="0">
                <a:latin typeface="+mn-ea"/>
              </a:rPr>
              <a:t>的更新吞吐量分别提高了</a:t>
            </a:r>
            <a:r>
              <a:rPr lang="en-US" altLang="zh-CN" dirty="0">
                <a:latin typeface="+mn-ea"/>
              </a:rPr>
              <a:t>2.8</a:t>
            </a:r>
            <a:r>
              <a:rPr lang="zh-CN" altLang="zh-CN" dirty="0">
                <a:latin typeface="+mn-ea"/>
              </a:rPr>
              <a:t>倍和</a:t>
            </a:r>
            <a:r>
              <a:rPr lang="en-US" altLang="zh-CN" dirty="0">
                <a:latin typeface="+mn-ea"/>
              </a:rPr>
              <a:t>16</a:t>
            </a:r>
            <a:r>
              <a:rPr lang="zh-CN" altLang="zh-CN" dirty="0">
                <a:latin typeface="+mn-ea"/>
              </a:rPr>
              <a:t>倍，略低于理想的日志结构方法。对于查询操作，由于</a:t>
            </a:r>
            <a:r>
              <a:rPr lang="en-US" altLang="zh-CN" dirty="0">
                <a:latin typeface="+mn-ea"/>
              </a:rPr>
              <a:t>PS-Tree</a:t>
            </a:r>
            <a:r>
              <a:rPr lang="zh-CN" altLang="zh-CN" dirty="0">
                <a:latin typeface="+mn-ea"/>
              </a:rPr>
              <a:t>的局部感知设计，</a:t>
            </a:r>
            <a:r>
              <a:rPr lang="en-US" altLang="zh-CN" dirty="0">
                <a:latin typeface="+mn-ea"/>
              </a:rPr>
              <a:t>PERSEID</a:t>
            </a:r>
            <a:r>
              <a:rPr lang="zh-CN" altLang="zh-CN" dirty="0">
                <a:latin typeface="+mn-ea"/>
              </a:rPr>
              <a:t>的扩展性良好，在</a:t>
            </a:r>
            <a:r>
              <a:rPr lang="en-US" altLang="zh-CN" dirty="0">
                <a:latin typeface="+mn-ea"/>
              </a:rPr>
              <a:t>Skewed-Sec</a:t>
            </a:r>
            <a:r>
              <a:rPr lang="zh-CN" altLang="zh-CN" dirty="0">
                <a:latin typeface="+mn-ea"/>
              </a:rPr>
              <a:t>工作负载下，达到了</a:t>
            </a:r>
            <a:r>
              <a:rPr lang="en-US" altLang="zh-CN" dirty="0">
                <a:latin typeface="+mn-ea"/>
              </a:rPr>
              <a:t>P-</a:t>
            </a:r>
            <a:r>
              <a:rPr lang="en-US" altLang="zh-CN" dirty="0" err="1">
                <a:latin typeface="+mn-ea"/>
              </a:rPr>
              <a:t>Masstree</a:t>
            </a:r>
            <a:r>
              <a:rPr lang="en-US" altLang="zh-CN" dirty="0">
                <a:latin typeface="+mn-ea"/>
              </a:rPr>
              <a:t>-</a:t>
            </a:r>
            <a:r>
              <a:rPr lang="zh-CN" altLang="zh-CN" dirty="0">
                <a:latin typeface="+mn-ea"/>
              </a:rPr>
              <a:t>复合和</a:t>
            </a:r>
            <a:r>
              <a:rPr lang="en-US" altLang="zh-CN" dirty="0">
                <a:latin typeface="+mn-ea"/>
              </a:rPr>
              <a:t>P-</a:t>
            </a:r>
            <a:r>
              <a:rPr lang="en-US" altLang="zh-CN" dirty="0" err="1">
                <a:latin typeface="+mn-ea"/>
              </a:rPr>
              <a:t>Masstree</a:t>
            </a:r>
            <a:r>
              <a:rPr lang="en-US" altLang="zh-CN" dirty="0">
                <a:latin typeface="+mn-ea"/>
              </a:rPr>
              <a:t>-</a:t>
            </a:r>
            <a:r>
              <a:rPr lang="zh-CN" altLang="zh-CN" dirty="0">
                <a:latin typeface="+mn-ea"/>
              </a:rPr>
              <a:t>日志的</a:t>
            </a:r>
            <a:r>
              <a:rPr lang="en-US" altLang="zh-CN" dirty="0">
                <a:latin typeface="+mn-ea"/>
              </a:rPr>
              <a:t>7</a:t>
            </a:r>
            <a:r>
              <a:rPr lang="zh-CN" altLang="zh-CN" dirty="0">
                <a:latin typeface="+mn-ea"/>
              </a:rPr>
              <a:t>倍和</a:t>
            </a:r>
            <a:r>
              <a:rPr lang="en-US" altLang="zh-CN" dirty="0">
                <a:latin typeface="+mn-ea"/>
              </a:rPr>
              <a:t>3</a:t>
            </a:r>
            <a:r>
              <a:rPr lang="zh-CN" altLang="zh-CN" dirty="0">
                <a:latin typeface="+mn-ea"/>
              </a:rPr>
              <a:t>倍查询吞吐量</a:t>
            </a:r>
            <a:endParaRPr lang="en-US" altLang="zh-CN" dirty="0">
              <a:latin typeface="+mn-ea"/>
            </a:endParaRPr>
          </a:p>
          <a:p>
            <a:pPr algn="l"/>
            <a:endParaRPr lang="en-US" altLang="zh-CN" dirty="0">
              <a:latin typeface="+mn-ea"/>
            </a:endParaRPr>
          </a:p>
        </p:txBody>
      </p:sp>
      <p:pic>
        <p:nvPicPr>
          <p:cNvPr id="6" name="图片 5"/>
          <p:cNvPicPr>
            <a:picLocks noChangeAspect="1"/>
          </p:cNvPicPr>
          <p:nvPr/>
        </p:nvPicPr>
        <p:blipFill>
          <a:blip r:embed="rId1"/>
          <a:stretch>
            <a:fillRect/>
          </a:stretch>
        </p:blipFill>
        <p:spPr>
          <a:xfrm>
            <a:off x="3543153" y="830687"/>
            <a:ext cx="5105694" cy="39321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p:txBody>
          <a:bodyPr/>
          <a:lstStyle/>
          <a:p>
            <a:pPr marL="0" indent="0">
              <a:buNone/>
            </a:pPr>
            <a:r>
              <a:rPr lang="zh-CN" altLang="en-US" dirty="0"/>
              <a:t>效率分析</a:t>
            </a:r>
            <a:r>
              <a:rPr lang="en-US" altLang="zh-CN" dirty="0"/>
              <a:t>-</a:t>
            </a:r>
            <a:r>
              <a:rPr lang="zh-CN" altLang="en-US" dirty="0"/>
              <a:t>微基准测试</a:t>
            </a:r>
            <a:endParaRPr lang="zh-CN" altLang="en-US" dirty="0"/>
          </a:p>
        </p:txBody>
      </p:sp>
      <p:sp>
        <p:nvSpPr>
          <p:cNvPr id="4" name="文本框 3"/>
          <p:cNvSpPr txBox="1"/>
          <p:nvPr/>
        </p:nvSpPr>
        <p:spPr>
          <a:xfrm>
            <a:off x="5638800" y="2974848"/>
            <a:ext cx="914400" cy="914400"/>
          </a:xfrm>
          <a:prstGeom prst="rect">
            <a:avLst/>
          </a:prstGeom>
          <a:noFill/>
        </p:spPr>
        <p:txBody>
          <a:bodyPr wrap="square" rtlCol="0">
            <a:spAutoFit/>
          </a:bodyPr>
          <a:lstStyle/>
          <a:p>
            <a:pPr algn="l"/>
            <a:endParaRPr lang="zh-CN" altLang="en-US" dirty="0">
              <a:latin typeface="+mn-ea"/>
            </a:endParaRPr>
          </a:p>
        </p:txBody>
      </p:sp>
      <p:sp>
        <p:nvSpPr>
          <p:cNvPr id="5" name="文本框 4"/>
          <p:cNvSpPr txBox="1"/>
          <p:nvPr/>
        </p:nvSpPr>
        <p:spPr>
          <a:xfrm>
            <a:off x="841248" y="4901184"/>
            <a:ext cx="10850880" cy="1476375"/>
          </a:xfrm>
          <a:prstGeom prst="rect">
            <a:avLst/>
          </a:prstGeom>
          <a:noFill/>
        </p:spPr>
        <p:txBody>
          <a:bodyPr wrap="square" rtlCol="0">
            <a:spAutoFit/>
          </a:bodyPr>
          <a:lstStyle/>
          <a:p>
            <a:pPr algn="l"/>
            <a:r>
              <a:rPr lang="zh-CN" altLang="en-US" dirty="0">
                <a:latin typeface="+mn-ea"/>
              </a:rPr>
              <a:t>非索引查询：</a:t>
            </a:r>
            <a:endParaRPr lang="en-US" altLang="zh-CN" dirty="0">
              <a:latin typeface="+mn-ea"/>
            </a:endParaRPr>
          </a:p>
          <a:p>
            <a:r>
              <a:rPr lang="zh-CN" altLang="zh-CN" dirty="0">
                <a:latin typeface="+mn-ea"/>
              </a:rPr>
              <a:t>在没有和有优化（序列号区域映射和并行主表搜索）的情况下，</a:t>
            </a:r>
            <a:r>
              <a:rPr lang="en-US" altLang="zh-CN" dirty="0">
                <a:latin typeface="+mn-ea"/>
              </a:rPr>
              <a:t>PERSEID</a:t>
            </a:r>
            <a:r>
              <a:rPr lang="zh-CN" altLang="zh-CN" dirty="0">
                <a:latin typeface="+mn-ea"/>
              </a:rPr>
              <a:t>相对于</a:t>
            </a:r>
            <a:r>
              <a:rPr lang="en-US" altLang="zh-CN" dirty="0">
                <a:latin typeface="+mn-ea"/>
              </a:rPr>
              <a:t>LSMSI-PM</a:t>
            </a:r>
            <a:r>
              <a:rPr lang="zh-CN" altLang="zh-CN" dirty="0">
                <a:latin typeface="+mn-ea"/>
              </a:rPr>
              <a:t>的性能分别提高了</a:t>
            </a:r>
            <a:r>
              <a:rPr lang="en-US" altLang="zh-CN" dirty="0">
                <a:latin typeface="+mn-ea"/>
              </a:rPr>
              <a:t>62%</a:t>
            </a:r>
            <a:r>
              <a:rPr lang="zh-CN" altLang="zh-CN" dirty="0">
                <a:latin typeface="+mn-ea"/>
              </a:rPr>
              <a:t>和</a:t>
            </a:r>
            <a:r>
              <a:rPr lang="en-US" altLang="zh-CN" dirty="0">
                <a:latin typeface="+mn-ea"/>
              </a:rPr>
              <a:t>2.3</a:t>
            </a:r>
            <a:r>
              <a:rPr lang="zh-CN" altLang="zh-CN" dirty="0">
                <a:latin typeface="+mn-ea"/>
              </a:rPr>
              <a:t>倍，主要体现在主表查找上。</a:t>
            </a:r>
            <a:endParaRPr lang="zh-CN" altLang="zh-CN" dirty="0">
              <a:latin typeface="+mn-ea"/>
            </a:endParaRPr>
          </a:p>
          <a:p>
            <a:pPr algn="l"/>
            <a:endParaRPr lang="en-US" altLang="zh-CN" dirty="0">
              <a:latin typeface="+mn-ea"/>
            </a:endParaRPr>
          </a:p>
          <a:p>
            <a:pPr algn="l"/>
            <a:endParaRPr lang="en-US" altLang="zh-CN" dirty="0">
              <a:latin typeface="+mn-ea"/>
            </a:endParaRPr>
          </a:p>
        </p:txBody>
      </p:sp>
      <p:pic>
        <p:nvPicPr>
          <p:cNvPr id="3" name="图片 2"/>
          <p:cNvPicPr>
            <a:picLocks noChangeAspect="1"/>
          </p:cNvPicPr>
          <p:nvPr/>
        </p:nvPicPr>
        <p:blipFill>
          <a:blip r:embed="rId1"/>
          <a:stretch>
            <a:fillRect/>
          </a:stretch>
        </p:blipFill>
        <p:spPr>
          <a:xfrm>
            <a:off x="0" y="1158186"/>
            <a:ext cx="12192000" cy="30054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p:txBody>
          <a:bodyPr/>
          <a:lstStyle/>
          <a:p>
            <a:pPr marL="0" indent="0">
              <a:buNone/>
            </a:pPr>
            <a:r>
              <a:rPr lang="zh-CN" altLang="en-US" dirty="0"/>
              <a:t>效率分析</a:t>
            </a:r>
            <a:r>
              <a:rPr lang="en-US" altLang="zh-CN" dirty="0"/>
              <a:t>-</a:t>
            </a:r>
            <a:r>
              <a:rPr lang="zh-CN" altLang="en-US" dirty="0"/>
              <a:t>混合工作负载</a:t>
            </a:r>
            <a:endParaRPr lang="zh-CN" altLang="en-US" dirty="0"/>
          </a:p>
        </p:txBody>
      </p:sp>
      <p:sp>
        <p:nvSpPr>
          <p:cNvPr id="4" name="文本框 3"/>
          <p:cNvSpPr txBox="1"/>
          <p:nvPr/>
        </p:nvSpPr>
        <p:spPr>
          <a:xfrm>
            <a:off x="5638800" y="2974848"/>
            <a:ext cx="914400" cy="914400"/>
          </a:xfrm>
          <a:prstGeom prst="rect">
            <a:avLst/>
          </a:prstGeom>
          <a:noFill/>
        </p:spPr>
        <p:txBody>
          <a:bodyPr wrap="square" rtlCol="0">
            <a:spAutoFit/>
          </a:bodyPr>
          <a:lstStyle/>
          <a:p>
            <a:pPr algn="l"/>
            <a:endParaRPr lang="zh-CN" altLang="en-US" dirty="0">
              <a:latin typeface="+mn-ea"/>
            </a:endParaRPr>
          </a:p>
        </p:txBody>
      </p:sp>
      <p:sp>
        <p:nvSpPr>
          <p:cNvPr id="5" name="文本框 4"/>
          <p:cNvSpPr txBox="1"/>
          <p:nvPr/>
        </p:nvSpPr>
        <p:spPr>
          <a:xfrm>
            <a:off x="841248" y="4901184"/>
            <a:ext cx="10850880" cy="923330"/>
          </a:xfrm>
          <a:prstGeom prst="rect">
            <a:avLst/>
          </a:prstGeom>
          <a:noFill/>
        </p:spPr>
        <p:txBody>
          <a:bodyPr wrap="square" rtlCol="0">
            <a:spAutoFit/>
          </a:bodyPr>
          <a:lstStyle/>
          <a:p>
            <a:pPr marL="0" marR="0">
              <a:spcBef>
                <a:spcPts val="0"/>
              </a:spcBef>
              <a:spcAft>
                <a:spcPts val="0"/>
              </a:spcAft>
            </a:pPr>
            <a:r>
              <a:rPr lang="zh-CN" altLang="en-US" dirty="0">
                <a:effectLst/>
              </a:rPr>
              <a:t>包含</a:t>
            </a:r>
            <a:r>
              <a:rPr lang="zh-CN" altLang="en-US" dirty="0"/>
              <a:t>各种操作，每个负载含</a:t>
            </a:r>
            <a:r>
              <a:rPr lang="en-US" altLang="zh-CN" dirty="0"/>
              <a:t>4000</a:t>
            </a:r>
            <a:r>
              <a:rPr lang="zh-CN" altLang="en-US" dirty="0"/>
              <a:t>万操作，包括二级索引</a:t>
            </a:r>
            <a:r>
              <a:rPr lang="en-US" altLang="zh-CN" dirty="0"/>
              <a:t>/</a:t>
            </a:r>
            <a:r>
              <a:rPr lang="zh-CN" altLang="en-US" dirty="0"/>
              <a:t>主键倾斜操作，如表。每个系统含</a:t>
            </a:r>
            <a:r>
              <a:rPr lang="en-US" altLang="zh-CN" dirty="0"/>
              <a:t>8000</a:t>
            </a:r>
            <a:r>
              <a:rPr lang="zh-CN" altLang="en-US" dirty="0"/>
              <a:t>万记录；</a:t>
            </a:r>
            <a:r>
              <a:rPr lang="zh-CN" altLang="zh-CN" dirty="0"/>
              <a:t>在不同的混合工作负载下，</a:t>
            </a:r>
            <a:r>
              <a:rPr lang="en-US" altLang="zh-CN" dirty="0"/>
              <a:t>PERSEID</a:t>
            </a:r>
            <a:r>
              <a:rPr lang="zh-CN" altLang="zh-CN" dirty="0"/>
              <a:t>明显优于</a:t>
            </a:r>
            <a:r>
              <a:rPr lang="en-US" altLang="zh-CN" dirty="0"/>
              <a:t>LSMSI-PM</a:t>
            </a:r>
            <a:r>
              <a:rPr lang="zh-CN" altLang="zh-CN" dirty="0"/>
              <a:t>。尽管主表的开销占据了整个操作的主导地位，但</a:t>
            </a:r>
            <a:r>
              <a:rPr lang="en-US" altLang="zh-CN" dirty="0"/>
              <a:t>PERSEID</a:t>
            </a:r>
            <a:r>
              <a:rPr lang="zh-CN" altLang="zh-CN" dirty="0"/>
              <a:t>仍然相对于其他基于</a:t>
            </a:r>
            <a:r>
              <a:rPr lang="en-US" altLang="zh-CN" dirty="0"/>
              <a:t>PM</a:t>
            </a:r>
            <a:r>
              <a:rPr lang="zh-CN" altLang="zh-CN" dirty="0"/>
              <a:t>的索引具有明显的优势。</a:t>
            </a:r>
            <a:endParaRPr lang="zh-CN" altLang="en-US" dirty="0"/>
          </a:p>
        </p:txBody>
      </p:sp>
      <p:pic>
        <p:nvPicPr>
          <p:cNvPr id="3" name="图片 2"/>
          <p:cNvPicPr>
            <a:picLocks noChangeAspect="1"/>
          </p:cNvPicPr>
          <p:nvPr/>
        </p:nvPicPr>
        <p:blipFill>
          <a:blip r:embed="rId1"/>
          <a:stretch>
            <a:fillRect/>
          </a:stretch>
        </p:blipFill>
        <p:spPr>
          <a:xfrm>
            <a:off x="395217" y="1704236"/>
            <a:ext cx="5974598" cy="2004234"/>
          </a:xfrm>
          <a:prstGeom prst="rect">
            <a:avLst/>
          </a:prstGeom>
        </p:spPr>
      </p:pic>
      <p:pic>
        <p:nvPicPr>
          <p:cNvPr id="9" name="图片 8"/>
          <p:cNvPicPr>
            <a:picLocks noChangeAspect="1"/>
          </p:cNvPicPr>
          <p:nvPr/>
        </p:nvPicPr>
        <p:blipFill>
          <a:blip r:embed="rId2"/>
          <a:stretch>
            <a:fillRect/>
          </a:stretch>
        </p:blipFill>
        <p:spPr>
          <a:xfrm>
            <a:off x="6266688" y="1357496"/>
            <a:ext cx="5822185" cy="26977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1">
            <a:extLst>
              <a:ext uri="{BEBA8EAE-BF5A-486C-A8C5-ECC9F3942E4B}">
                <a14:imgProps xmlns:a14="http://schemas.microsoft.com/office/drawing/2010/main">
                  <a14:imgLayer r:embed="rId2">
                    <a14:imgEffect>
                      <a14:brightnessContrast bright="-10000"/>
                    </a14:imgEffect>
                  </a14:imgLayer>
                </a14:imgProps>
              </a:ext>
              <a:ext uri="{28A0092B-C50C-407E-A947-70E740481C1C}">
                <a14:useLocalDpi xmlns:a14="http://schemas.microsoft.com/office/drawing/2010/main" val="0"/>
              </a:ext>
            </a:extLst>
          </a:blip>
          <a:srcRect t="2632" b="2632"/>
          <a:stretch>
            <a:fillRect/>
          </a:stretch>
        </p:blipFill>
        <p:spPr/>
      </p:pic>
      <p:sp>
        <p:nvSpPr>
          <p:cNvPr id="60" name="文本占位符 59"/>
          <p:cNvSpPr>
            <a:spLocks noGrp="1"/>
          </p:cNvSpPr>
          <p:nvPr>
            <p:ph type="body" sz="quarter" idx="16"/>
          </p:nvPr>
        </p:nvSpPr>
        <p:spPr>
          <a:xfrm>
            <a:off x="6772400" y="883746"/>
            <a:ext cx="2248833" cy="473075"/>
          </a:xfrm>
        </p:spPr>
        <p:txBody>
          <a:bodyPr>
            <a:normAutofit lnSpcReduction="10000"/>
          </a:bodyPr>
          <a:lstStyle/>
          <a:p>
            <a:r>
              <a:rPr lang="zh-CN" altLang="en-US" dirty="0"/>
              <a:t>论文背景</a:t>
            </a:r>
            <a:endParaRPr lang="zh-CN" altLang="en-US" dirty="0"/>
          </a:p>
        </p:txBody>
      </p:sp>
      <p:sp>
        <p:nvSpPr>
          <p:cNvPr id="61" name="文本占位符 60"/>
          <p:cNvSpPr>
            <a:spLocks noGrp="1"/>
          </p:cNvSpPr>
          <p:nvPr>
            <p:ph type="body" sz="quarter" idx="17"/>
          </p:nvPr>
        </p:nvSpPr>
        <p:spPr>
          <a:xfrm>
            <a:off x="7523080" y="2446940"/>
            <a:ext cx="2403240" cy="439052"/>
          </a:xfrm>
        </p:spPr>
        <p:txBody>
          <a:bodyPr>
            <a:normAutofit fontScale="92500" lnSpcReduction="10000"/>
          </a:bodyPr>
          <a:lstStyle/>
          <a:p>
            <a:r>
              <a:rPr lang="zh-CN" altLang="en-US" dirty="0"/>
              <a:t>系统结构</a:t>
            </a:r>
            <a:endParaRPr lang="zh-CN" altLang="en-US" dirty="0"/>
          </a:p>
        </p:txBody>
      </p:sp>
      <p:sp>
        <p:nvSpPr>
          <p:cNvPr id="62" name="文本占位符 61"/>
          <p:cNvSpPr>
            <a:spLocks noGrp="1"/>
          </p:cNvSpPr>
          <p:nvPr>
            <p:ph type="body" sz="quarter" idx="18"/>
          </p:nvPr>
        </p:nvSpPr>
        <p:spPr>
          <a:xfrm>
            <a:off x="7523080" y="4054772"/>
            <a:ext cx="2328753" cy="439738"/>
          </a:xfrm>
        </p:spPr>
        <p:txBody>
          <a:bodyPr>
            <a:normAutofit fontScale="92500" lnSpcReduction="10000"/>
          </a:bodyPr>
          <a:lstStyle/>
          <a:p>
            <a:r>
              <a:rPr lang="zh-CN" altLang="en-US" dirty="0"/>
              <a:t>效率分析</a:t>
            </a:r>
            <a:endParaRPr lang="zh-CN" altLang="en-US" dirty="0"/>
          </a:p>
        </p:txBody>
      </p:sp>
      <p:sp>
        <p:nvSpPr>
          <p:cNvPr id="63" name="文本占位符 62"/>
          <p:cNvSpPr>
            <a:spLocks noGrp="1"/>
          </p:cNvSpPr>
          <p:nvPr>
            <p:ph type="body" sz="quarter" idx="19"/>
          </p:nvPr>
        </p:nvSpPr>
        <p:spPr>
          <a:xfrm>
            <a:off x="6764993" y="5626018"/>
            <a:ext cx="2328753" cy="439052"/>
          </a:xfrm>
        </p:spPr>
        <p:txBody>
          <a:bodyPr>
            <a:normAutofit fontScale="92500" lnSpcReduction="10000"/>
          </a:bodyPr>
          <a:lstStyle/>
          <a:p>
            <a:r>
              <a:rPr lang="zh-CN" altLang="en-US" dirty="0"/>
              <a:t>论文结论</a:t>
            </a:r>
            <a:endParaRPr lang="zh-CN" altLang="en-US" dirty="0"/>
          </a:p>
        </p:txBody>
      </p:sp>
      <p:sp>
        <p:nvSpPr>
          <p:cNvPr id="64" name="文本框 63"/>
          <p:cNvSpPr txBox="1"/>
          <p:nvPr/>
        </p:nvSpPr>
        <p:spPr>
          <a:xfrm>
            <a:off x="8435148" y="867997"/>
            <a:ext cx="2367108" cy="400110"/>
          </a:xfrm>
          <a:prstGeom prst="rect">
            <a:avLst/>
          </a:prstGeom>
          <a:noFill/>
        </p:spPr>
        <p:txBody>
          <a:bodyPr wrap="square" rtlCol="0">
            <a:spAutoFit/>
          </a:bodyPr>
          <a:lstStyle>
            <a:defPPr>
              <a:defRPr lang="zh-CN"/>
            </a:defPPr>
            <a:lvl1pPr>
              <a:defRPr sz="2000">
                <a:solidFill>
                  <a:schemeClr val="bg1">
                    <a:lumMod val="65000"/>
                  </a:schemeClr>
                </a:solidFill>
              </a:defRPr>
            </a:lvl1pPr>
          </a:lstStyle>
          <a:p>
            <a:r>
              <a:rPr lang="en-US" altLang="zh-CN" dirty="0"/>
              <a:t>Paper Background</a:t>
            </a:r>
            <a:endParaRPr lang="zh-CN" altLang="en-US" dirty="0"/>
          </a:p>
        </p:txBody>
      </p:sp>
      <p:sp>
        <p:nvSpPr>
          <p:cNvPr id="71" name="文本框 70"/>
          <p:cNvSpPr txBox="1"/>
          <p:nvPr/>
        </p:nvSpPr>
        <p:spPr>
          <a:xfrm>
            <a:off x="9185656" y="2437735"/>
            <a:ext cx="2788630" cy="403436"/>
          </a:xfrm>
          <a:prstGeom prst="rect">
            <a:avLst/>
          </a:prstGeom>
          <a:noFill/>
        </p:spPr>
        <p:txBody>
          <a:bodyPr wrap="square" rtlCol="0">
            <a:spAutoFit/>
          </a:bodyPr>
          <a:lstStyle>
            <a:defPPr>
              <a:defRPr lang="zh-CN"/>
            </a:defPPr>
            <a:lvl1pPr>
              <a:defRPr sz="2000">
                <a:solidFill>
                  <a:schemeClr val="bg1">
                    <a:lumMod val="65000"/>
                  </a:schemeClr>
                </a:solidFill>
              </a:defRPr>
            </a:lvl1pPr>
          </a:lstStyle>
          <a:p>
            <a:r>
              <a:rPr lang="en-US" altLang="zh-CN" dirty="0"/>
              <a:t>Theoretical Framework</a:t>
            </a:r>
            <a:endParaRPr lang="zh-CN" altLang="en-US" dirty="0"/>
          </a:p>
        </p:txBody>
      </p:sp>
      <p:sp>
        <p:nvSpPr>
          <p:cNvPr id="72" name="文本框 71"/>
          <p:cNvSpPr txBox="1"/>
          <p:nvPr/>
        </p:nvSpPr>
        <p:spPr>
          <a:xfrm>
            <a:off x="9185656" y="4029307"/>
            <a:ext cx="2739644" cy="400110"/>
          </a:xfrm>
          <a:prstGeom prst="rect">
            <a:avLst/>
          </a:prstGeom>
          <a:noFill/>
        </p:spPr>
        <p:txBody>
          <a:bodyPr wrap="square" rtlCol="0">
            <a:spAutoFit/>
          </a:bodyPr>
          <a:lstStyle>
            <a:defPPr>
              <a:defRPr lang="zh-CN"/>
            </a:defPPr>
            <a:lvl1pPr>
              <a:defRPr sz="2000">
                <a:solidFill>
                  <a:schemeClr val="bg1">
                    <a:lumMod val="65000"/>
                  </a:schemeClr>
                </a:solidFill>
              </a:defRPr>
            </a:lvl1pPr>
          </a:lstStyle>
          <a:p>
            <a:r>
              <a:rPr lang="en-US" altLang="zh-CN" dirty="0"/>
              <a:t>Research Process</a:t>
            </a:r>
            <a:endParaRPr lang="zh-CN" altLang="en-US" dirty="0"/>
          </a:p>
        </p:txBody>
      </p:sp>
      <p:sp>
        <p:nvSpPr>
          <p:cNvPr id="73" name="文本框 72"/>
          <p:cNvSpPr txBox="1"/>
          <p:nvPr/>
        </p:nvSpPr>
        <p:spPr>
          <a:xfrm>
            <a:off x="8435148" y="5609403"/>
            <a:ext cx="2367108" cy="400110"/>
          </a:xfrm>
          <a:prstGeom prst="rect">
            <a:avLst/>
          </a:prstGeom>
          <a:noFill/>
        </p:spPr>
        <p:txBody>
          <a:bodyPr wrap="square" rtlCol="0">
            <a:spAutoFit/>
          </a:bodyPr>
          <a:lstStyle/>
          <a:p>
            <a:r>
              <a:rPr lang="en-US" altLang="zh-CN" sz="2000" dirty="0">
                <a:solidFill>
                  <a:schemeClr val="bg1">
                    <a:lumMod val="65000"/>
                  </a:schemeClr>
                </a:solidFill>
              </a:rPr>
              <a:t>Paper Conclusion</a:t>
            </a:r>
            <a:endParaRPr lang="zh-CN" altLang="en-US" sz="2000" dirty="0">
              <a:solidFill>
                <a:schemeClr val="bg1">
                  <a:lumMod val="65000"/>
                </a:schemeClr>
              </a:solidFill>
            </a:endParaRPr>
          </a:p>
        </p:txBody>
      </p:sp>
      <p:sp>
        <p:nvSpPr>
          <p:cNvPr id="75" name="文本框 74"/>
          <p:cNvSpPr txBox="1"/>
          <p:nvPr/>
        </p:nvSpPr>
        <p:spPr>
          <a:xfrm>
            <a:off x="565600" y="2921169"/>
            <a:ext cx="3981651" cy="1015663"/>
          </a:xfrm>
          <a:prstGeom prst="rect">
            <a:avLst/>
          </a:prstGeom>
          <a:noFill/>
        </p:spPr>
        <p:txBody>
          <a:bodyPr wrap="square" rtlCol="0">
            <a:spAutoFit/>
          </a:bodyPr>
          <a:lstStyle/>
          <a:p>
            <a:r>
              <a:rPr lang="en-US" altLang="zh-CN" sz="6000" dirty="0">
                <a:solidFill>
                  <a:schemeClr val="bg1"/>
                </a:solidFill>
              </a:rPr>
              <a:t>CONTENTS</a:t>
            </a:r>
            <a:endParaRPr lang="zh-CN" altLang="en-US" sz="60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20365" r="20365"/>
          <a:stretch>
            <a:fillRect/>
          </a:stretch>
        </p:blipFill>
        <p:spPr/>
      </p:pic>
      <p:sp>
        <p:nvSpPr>
          <p:cNvPr id="8" name="文本占位符 7"/>
          <p:cNvSpPr>
            <a:spLocks noGrp="1"/>
          </p:cNvSpPr>
          <p:nvPr>
            <p:ph type="body" sz="quarter" idx="11"/>
          </p:nvPr>
        </p:nvSpPr>
        <p:spPr>
          <a:xfrm>
            <a:off x="549709" y="2829103"/>
            <a:ext cx="5951538" cy="784830"/>
          </a:xfrm>
        </p:spPr>
        <p:txBody>
          <a:bodyPr/>
          <a:lstStyle/>
          <a:p>
            <a:r>
              <a:rPr lang="zh-CN" altLang="en-US">
                <a:solidFill>
                  <a:schemeClr val="accent1"/>
                </a:solidFill>
              </a:rPr>
              <a:t>谢谢老师！</a:t>
            </a:r>
            <a:endParaRPr lang="zh-CN" altLang="en-US" dirty="0">
              <a:solidFill>
                <a:schemeClr val="accent1"/>
              </a:solidFill>
            </a:endParaRPr>
          </a:p>
        </p:txBody>
      </p:sp>
      <p:sp>
        <p:nvSpPr>
          <p:cNvPr id="9" name="文本占位符 8"/>
          <p:cNvSpPr>
            <a:spLocks noGrp="1"/>
          </p:cNvSpPr>
          <p:nvPr>
            <p:ph type="body" sz="quarter" idx="12"/>
          </p:nvPr>
        </p:nvSpPr>
        <p:spPr/>
        <p:txBody>
          <a:bodyPr/>
          <a:lstStyle/>
          <a:p>
            <a:pPr marL="0" indent="0">
              <a:buNone/>
            </a:pPr>
            <a:r>
              <a:rPr lang="en-US" altLang="zh-CN"/>
              <a:t>Thanks</a:t>
            </a:r>
            <a:r>
              <a:rPr lang="zh-CN" altLang="en-US"/>
              <a:t>！</a:t>
            </a:r>
            <a:endParaRPr lang="zh-CN" altLang="en-US" dirty="0"/>
          </a:p>
        </p:txBody>
      </p:sp>
      <p:sp>
        <p:nvSpPr>
          <p:cNvPr id="15" name="任意多边形: 形状 14"/>
          <p:cNvSpPr/>
          <p:nvPr/>
        </p:nvSpPr>
        <p:spPr>
          <a:xfrm>
            <a:off x="6510646" y="27038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1" fmla="*/ 1816108 w 1828808"/>
              <a:gd name="connsiteY0-2" fmla="*/ 0 h 6337300"/>
              <a:gd name="connsiteX1-3" fmla="*/ 8 w 1828808"/>
              <a:gd name="connsiteY1-4" fmla="*/ 3162300 h 6337300"/>
              <a:gd name="connsiteX2-5" fmla="*/ 1828808 w 1828808"/>
              <a:gd name="connsiteY2-6" fmla="*/ 6337300 h 6337300"/>
              <a:gd name="connsiteX0-7" fmla="*/ 1816108 w 1828808"/>
              <a:gd name="connsiteY0-8" fmla="*/ 0 h 6337300"/>
              <a:gd name="connsiteX1-9" fmla="*/ 8 w 1828808"/>
              <a:gd name="connsiteY1-10" fmla="*/ 3162300 h 6337300"/>
              <a:gd name="connsiteX2-11" fmla="*/ 1828808 w 1828808"/>
              <a:gd name="connsiteY2-12" fmla="*/ 6337300 h 6337300"/>
              <a:gd name="connsiteX0-13" fmla="*/ 1816107 w 1828807"/>
              <a:gd name="connsiteY0-14" fmla="*/ 0 h 6337300"/>
              <a:gd name="connsiteX1-15" fmla="*/ 7 w 1828807"/>
              <a:gd name="connsiteY1-16" fmla="*/ 3162300 h 6337300"/>
              <a:gd name="connsiteX2-17" fmla="*/ 1828807 w 1828807"/>
              <a:gd name="connsiteY2-18" fmla="*/ 6337300 h 6337300"/>
              <a:gd name="connsiteX0-19" fmla="*/ 1816107 w 1828807"/>
              <a:gd name="connsiteY0-20" fmla="*/ 0 h 6337300"/>
              <a:gd name="connsiteX1-21" fmla="*/ 7 w 1828807"/>
              <a:gd name="connsiteY1-22" fmla="*/ 3162300 h 6337300"/>
              <a:gd name="connsiteX2-23" fmla="*/ 1828807 w 1828807"/>
              <a:gd name="connsiteY2-24" fmla="*/ 6337300 h 6337300"/>
              <a:gd name="connsiteX0-25" fmla="*/ 1816107 w 1828807"/>
              <a:gd name="connsiteY0-26" fmla="*/ 0 h 6337300"/>
              <a:gd name="connsiteX1-27" fmla="*/ 7 w 1828807"/>
              <a:gd name="connsiteY1-28" fmla="*/ 3162300 h 6337300"/>
              <a:gd name="connsiteX2-29" fmla="*/ 1828807 w 1828807"/>
              <a:gd name="connsiteY2-30" fmla="*/ 6337300 h 6337300"/>
            </a:gdLst>
            <a:ahLst/>
            <a:cxnLst>
              <a:cxn ang="0">
                <a:pos x="connsiteX0-1" y="connsiteY0-2"/>
              </a:cxn>
              <a:cxn ang="0">
                <a:pos x="connsiteX1-3" y="connsiteY1-4"/>
              </a:cxn>
              <a:cxn ang="0">
                <a:pos x="connsiteX2-5" y="connsiteY2-6"/>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965325" y="4427855"/>
            <a:ext cx="6096000" cy="368300"/>
          </a:xfrm>
          <a:prstGeom prst="rect">
            <a:avLst/>
          </a:prstGeom>
          <a:noFill/>
        </p:spPr>
        <p:txBody>
          <a:bodyPr wrap="square" rtlCol="0" anchor="t">
            <a:spAutoFit/>
          </a:bodyPr>
          <a:p>
            <a:pPr algn="l"/>
            <a:r>
              <a:rPr lang="zh-CN" altLang="en-US" dirty="0">
                <a:sym typeface="+mn-ea"/>
              </a:rPr>
              <a:t>潘怡珺</a:t>
            </a:r>
            <a:endParaRPr lang="zh-CN" altLang="en-US" dirty="0" smtClean="0">
              <a:latin typeface="+mn-ea"/>
              <a:sym typeface="+mn-ea"/>
            </a:endParaRPr>
          </a:p>
        </p:txBody>
      </p:sp>
      <p:pic>
        <p:nvPicPr>
          <p:cNvPr id="4" name="图片 3"/>
          <p:cNvPicPr>
            <a:picLocks noChangeAspect="1"/>
          </p:cNvPicPr>
          <p:nvPr>
            <p:custDataLst>
              <p:tags r:id="rId2"/>
            </p:custDataLst>
          </p:nvPr>
        </p:nvPicPr>
        <p:blipFill>
          <a:blip r:embed="rId3"/>
          <a:stretch>
            <a:fillRect/>
          </a:stretch>
        </p:blipFill>
        <p:spPr>
          <a:xfrm>
            <a:off x="3167380" y="4021455"/>
            <a:ext cx="1946910" cy="1181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文本框 115"/>
          <p:cNvSpPr txBox="1"/>
          <p:nvPr/>
        </p:nvSpPr>
        <p:spPr>
          <a:xfrm>
            <a:off x="903801" y="1285915"/>
            <a:ext cx="9935834" cy="5262245"/>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en-US" altLang="zh-CN" sz="2000" dirty="0"/>
              <a:t>LSM</a:t>
            </a:r>
            <a:r>
              <a:rPr lang="zh-CN" altLang="en-US" sz="2000" dirty="0"/>
              <a:t>树具有追加写入和周期性合并的特点，具有出色的写性能。本文希望在此基础上让</a:t>
            </a:r>
            <a:r>
              <a:rPr lang="en-US" altLang="zh-CN" sz="2000" dirty="0"/>
              <a:t>LSM</a:t>
            </a:r>
            <a:r>
              <a:rPr lang="zh-CN" altLang="en-US" sz="2000" dirty="0"/>
              <a:t>树能够支持二级索引，提升读性能。</a:t>
            </a:r>
            <a:endParaRPr lang="en-US" altLang="zh-CN" sz="2000" dirty="0"/>
          </a:p>
          <a:p>
            <a:pPr marL="342900" indent="-342900">
              <a:lnSpc>
                <a:spcPct val="120000"/>
              </a:lnSpc>
              <a:buFont typeface="Arial" panose="020B0604020202020204" pitchFamily="34" charset="0"/>
              <a:buChar char="•"/>
            </a:pPr>
            <a:endParaRPr lang="en-US" altLang="zh-CN" sz="2000" dirty="0"/>
          </a:p>
          <a:p>
            <a:pPr marL="342900" indent="-342900">
              <a:lnSpc>
                <a:spcPct val="120000"/>
              </a:lnSpc>
              <a:buFont typeface="Arial" panose="020B0604020202020204" pitchFamily="34" charset="0"/>
              <a:buChar char="•"/>
            </a:pPr>
            <a:r>
              <a:rPr lang="zh-CN" altLang="en-US" sz="2000" dirty="0"/>
              <a:t>二级索引只存储主键：主键为小数据。</a:t>
            </a:r>
            <a:r>
              <a:rPr lang="en-US" altLang="zh-CN" sz="2000" dirty="0"/>
              <a:t>LSM</a:t>
            </a:r>
            <a:r>
              <a:rPr lang="zh-CN" altLang="en-US" sz="2000" dirty="0"/>
              <a:t>为块设备的存储结构，小数据查找性能低下。</a:t>
            </a:r>
            <a:endParaRPr lang="en-US" altLang="zh-CN" sz="2000" dirty="0"/>
          </a:p>
          <a:p>
            <a:pPr marL="342900" indent="-342900">
              <a:lnSpc>
                <a:spcPct val="120000"/>
              </a:lnSpc>
              <a:buFont typeface="Arial" panose="020B0604020202020204" pitchFamily="34" charset="0"/>
              <a:buChar char="•"/>
            </a:pPr>
            <a:endParaRPr lang="en-US" altLang="zh-CN" sz="2000" dirty="0"/>
          </a:p>
          <a:p>
            <a:pPr marL="342900" indent="-342900">
              <a:lnSpc>
                <a:spcPct val="120000"/>
              </a:lnSpc>
              <a:buFont typeface="Arial" panose="020B0604020202020204" pitchFamily="34" charset="0"/>
              <a:buChar char="•"/>
            </a:pPr>
            <a:r>
              <a:rPr lang="zh-CN" altLang="en-US" sz="2000" dirty="0"/>
              <a:t>副键不唯一：同一个副键会存在多个关联的主键，这些主键分散在</a:t>
            </a:r>
            <a:r>
              <a:rPr lang="en-US" altLang="zh-CN" sz="2000" dirty="0"/>
              <a:t>LSM</a:t>
            </a:r>
            <a:r>
              <a:rPr lang="zh-CN" altLang="en-US" sz="2000" dirty="0"/>
              <a:t>树不同层级上，查找时需要检索所有层级来获取这些数据。</a:t>
            </a:r>
            <a:endParaRPr lang="en-US" altLang="zh-CN" sz="2000" dirty="0"/>
          </a:p>
          <a:p>
            <a:pPr marL="342900" indent="-342900">
              <a:lnSpc>
                <a:spcPct val="120000"/>
              </a:lnSpc>
              <a:buFont typeface="Arial" panose="020B0604020202020204" pitchFamily="34" charset="0"/>
              <a:buChar char="•"/>
            </a:pPr>
            <a:endParaRPr lang="en-US" altLang="zh-CN" sz="2000" dirty="0"/>
          </a:p>
          <a:p>
            <a:pPr marL="342900" indent="-342900">
              <a:lnSpc>
                <a:spcPct val="120000"/>
              </a:lnSpc>
              <a:buFont typeface="Arial" panose="020B0604020202020204" pitchFamily="34" charset="0"/>
              <a:buChar char="•"/>
            </a:pPr>
            <a:r>
              <a:rPr lang="en-US" altLang="zh-CN" sz="2000" dirty="0"/>
              <a:t>LSM</a:t>
            </a:r>
            <a:r>
              <a:rPr lang="zh-CN" altLang="en-US" sz="2000" dirty="0"/>
              <a:t>树的盲写性：</a:t>
            </a:r>
            <a:r>
              <a:rPr lang="en-US" altLang="zh-CN" sz="2000" dirty="0"/>
              <a:t>LSM</a:t>
            </a:r>
            <a:r>
              <a:rPr lang="zh-CN" altLang="en-US" sz="2000" dirty="0"/>
              <a:t>树的增删改操作都是直接在原来基础上追加新数据，即</a:t>
            </a:r>
            <a:r>
              <a:rPr lang="en-US" altLang="zh-CN" sz="2000" dirty="0"/>
              <a:t>LSM</a:t>
            </a:r>
            <a:r>
              <a:rPr lang="zh-CN" altLang="en-US" sz="2000" dirty="0"/>
              <a:t>树不会进行过期旧数据的检查和清理，导致了二级索引的数据一致性保持的问题。</a:t>
            </a:r>
            <a:endParaRPr lang="en-US" altLang="zh-CN" sz="2000" dirty="0"/>
          </a:p>
          <a:p>
            <a:pPr marL="342900" indent="-342900">
              <a:lnSpc>
                <a:spcPct val="120000"/>
              </a:lnSpc>
              <a:buFont typeface="Arial" panose="020B0604020202020204" pitchFamily="34" charset="0"/>
              <a:buChar char="•"/>
            </a:pPr>
            <a:endParaRPr lang="en-US" altLang="zh-CN" sz="2000" dirty="0"/>
          </a:p>
          <a:p>
            <a:pPr marL="342900" indent="-342900">
              <a:lnSpc>
                <a:spcPct val="120000"/>
              </a:lnSpc>
              <a:buFont typeface="Arial" panose="020B0604020202020204" pitchFamily="34" charset="0"/>
              <a:buChar char="•"/>
            </a:pPr>
            <a:endParaRPr lang="en-US" altLang="zh-CN" sz="2000" dirty="0"/>
          </a:p>
          <a:p>
            <a:pPr>
              <a:lnSpc>
                <a:spcPct val="120000"/>
              </a:lnSpc>
            </a:pPr>
            <a:endParaRPr lang="en-US" altLang="zh-CN" sz="2000" dirty="0"/>
          </a:p>
        </p:txBody>
      </p:sp>
      <p:sp>
        <p:nvSpPr>
          <p:cNvPr id="117" name="文本占位符 116"/>
          <p:cNvSpPr>
            <a:spLocks noGrp="1"/>
          </p:cNvSpPr>
          <p:nvPr>
            <p:ph type="body" sz="quarter" idx="12"/>
          </p:nvPr>
        </p:nvSpPr>
        <p:spPr/>
        <p:txBody>
          <a:bodyPr/>
          <a:lstStyle/>
          <a:p>
            <a:pPr marL="0" indent="0">
              <a:buNone/>
            </a:pPr>
            <a:r>
              <a:rPr lang="zh-CN" altLang="en-US" dirty="0"/>
              <a:t>论文背景</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文本框 115"/>
          <p:cNvSpPr txBox="1"/>
          <p:nvPr/>
        </p:nvSpPr>
        <p:spPr>
          <a:xfrm>
            <a:off x="904338" y="692300"/>
            <a:ext cx="10383324" cy="5600444"/>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lang="zh-CN" altLang="en-US" sz="2000" dirty="0"/>
              <a:t>现存</a:t>
            </a:r>
            <a:r>
              <a:rPr lang="en-US" altLang="zh-CN" sz="2000" dirty="0"/>
              <a:t>LSM</a:t>
            </a:r>
            <a:r>
              <a:rPr lang="zh-CN" altLang="en-US" sz="2000" dirty="0"/>
              <a:t>的二级索引对如上问题进行了尝试改善。</a:t>
            </a:r>
            <a:endParaRPr lang="en-US" altLang="zh-CN" sz="2000" dirty="0"/>
          </a:p>
          <a:p>
            <a:pPr marL="342900" indent="-342900">
              <a:lnSpc>
                <a:spcPct val="120000"/>
              </a:lnSpc>
              <a:buFont typeface="Arial" panose="020B0604020202020204" pitchFamily="34" charset="0"/>
              <a:buChar char="•"/>
            </a:pPr>
            <a:endParaRPr lang="en-US" altLang="zh-CN" sz="2000" dirty="0"/>
          </a:p>
          <a:p>
            <a:pPr marL="342900" indent="-342900">
              <a:lnSpc>
                <a:spcPct val="120000"/>
              </a:lnSpc>
              <a:buFont typeface="Arial" panose="020B0604020202020204" pitchFamily="34" charset="0"/>
              <a:buChar char="•"/>
            </a:pPr>
            <a:r>
              <a:rPr lang="zh-CN" altLang="en-US" sz="2000" dirty="0"/>
              <a:t>对二级索引一致性，传统的解决方案有：</a:t>
            </a:r>
            <a:endParaRPr lang="en-US" altLang="zh-CN" sz="2000" dirty="0"/>
          </a:p>
          <a:p>
            <a:pPr lvl="1">
              <a:lnSpc>
                <a:spcPct val="120000"/>
              </a:lnSpc>
            </a:pPr>
            <a:r>
              <a:rPr lang="zh-CN" altLang="en-US" sz="2000" dirty="0"/>
              <a:t>（</a:t>
            </a:r>
            <a:r>
              <a:rPr lang="en-US" altLang="zh-CN" sz="2000" dirty="0"/>
              <a:t>1</a:t>
            </a:r>
            <a:r>
              <a:rPr lang="zh-CN" altLang="en-US" sz="2000" dirty="0"/>
              <a:t>）同步：写入记录时对应维护二级索引，插入记录时将旧二级索引设置为过时。</a:t>
            </a:r>
            <a:endParaRPr lang="en-US" altLang="zh-CN" sz="2000" dirty="0"/>
          </a:p>
          <a:p>
            <a:pPr lvl="1">
              <a:lnSpc>
                <a:spcPct val="120000"/>
              </a:lnSpc>
            </a:pPr>
            <a:r>
              <a:rPr lang="zh-CN" altLang="en-US" sz="2000" dirty="0"/>
              <a:t>（</a:t>
            </a:r>
            <a:r>
              <a:rPr lang="en-US" altLang="zh-CN" sz="2000" dirty="0"/>
              <a:t>2</a:t>
            </a:r>
            <a:r>
              <a:rPr lang="zh-CN" altLang="en-US" sz="2000" dirty="0"/>
              <a:t>）验证：直接插入新条目，在查询时检查主表验证索引条目以过滤过时条目。</a:t>
            </a:r>
            <a:endParaRPr lang="en-US" altLang="zh-CN" sz="2000" dirty="0"/>
          </a:p>
          <a:p>
            <a:pPr lvl="1">
              <a:lnSpc>
                <a:spcPct val="120000"/>
              </a:lnSpc>
            </a:pPr>
            <a:r>
              <a:rPr lang="zh-CN" altLang="en-US" sz="2000" dirty="0"/>
              <a:t>然而前者会破坏</a:t>
            </a:r>
            <a:r>
              <a:rPr lang="en-US" altLang="zh-CN" sz="2000" dirty="0"/>
              <a:t>LSM</a:t>
            </a:r>
            <a:r>
              <a:rPr lang="zh-CN" altLang="en-US" sz="2000" dirty="0"/>
              <a:t>的盲写特性，降低其优越的写性能；而后者仍需对主键索引进行搜索，并没有太大地提升检索性能。</a:t>
            </a:r>
            <a:endParaRPr lang="en-US" altLang="zh-CN" sz="2000" dirty="0"/>
          </a:p>
          <a:p>
            <a:pPr lvl="1">
              <a:lnSpc>
                <a:spcPct val="120000"/>
              </a:lnSpc>
            </a:pPr>
            <a:endParaRPr lang="en-US" altLang="zh-CN" sz="2000" dirty="0"/>
          </a:p>
          <a:p>
            <a:pPr marL="342900" indent="-342900">
              <a:lnSpc>
                <a:spcPct val="120000"/>
              </a:lnSpc>
              <a:buFont typeface="Arial" panose="020B0604020202020204" pitchFamily="34" charset="0"/>
              <a:buChar char="•"/>
            </a:pPr>
            <a:r>
              <a:rPr lang="zh-CN" altLang="en-US" sz="2000" dirty="0"/>
              <a:t>对一个副键存在多个主键，传统的解决方案有：</a:t>
            </a:r>
            <a:endParaRPr lang="en-US" altLang="zh-CN" sz="2000" dirty="0"/>
          </a:p>
          <a:p>
            <a:pPr lvl="1">
              <a:lnSpc>
                <a:spcPct val="120000"/>
              </a:lnSpc>
            </a:pPr>
            <a:r>
              <a:rPr lang="zh-CN" altLang="en-US" sz="2000" dirty="0"/>
              <a:t>（</a:t>
            </a:r>
            <a:r>
              <a:rPr lang="en-US" altLang="zh-CN" sz="2000" dirty="0"/>
              <a:t>1</a:t>
            </a:r>
            <a:r>
              <a:rPr lang="zh-CN" altLang="en-US" sz="2000" dirty="0"/>
              <a:t>）复合索引：将索引中的键转成主键和副键的级联。</a:t>
            </a:r>
            <a:endParaRPr lang="en-US" altLang="zh-CN" sz="2000" dirty="0"/>
          </a:p>
          <a:p>
            <a:pPr lvl="1">
              <a:lnSpc>
                <a:spcPct val="120000"/>
              </a:lnSpc>
            </a:pPr>
            <a:r>
              <a:rPr lang="zh-CN" altLang="en-US" sz="2000" dirty="0"/>
              <a:t>（</a:t>
            </a:r>
            <a:r>
              <a:rPr lang="en-US" altLang="zh-CN" sz="2000" dirty="0"/>
              <a:t>2</a:t>
            </a:r>
            <a:r>
              <a:rPr lang="zh-CN" altLang="en-US" sz="2000" dirty="0"/>
              <a:t>）发布列表：将多个关联的主键存成一个键值对。</a:t>
            </a:r>
            <a:endParaRPr lang="en-US" altLang="zh-CN" sz="2000" dirty="0"/>
          </a:p>
          <a:p>
            <a:pPr lvl="1">
              <a:lnSpc>
                <a:spcPct val="120000"/>
              </a:lnSpc>
            </a:pPr>
            <a:r>
              <a:rPr lang="zh-CN" altLang="en-US" sz="2000" dirty="0"/>
              <a:t>然而前者的查找开销较大，因为将二级索引的查找转化为了前缀范围查找；而后者的二级索引查找则需要搜索所有层级以获得全部相关条目。</a:t>
            </a:r>
            <a:endParaRPr lang="en-US" altLang="zh-CN" sz="2000" dirty="0"/>
          </a:p>
          <a:p>
            <a:pPr marL="342900" indent="-342900">
              <a:lnSpc>
                <a:spcPct val="120000"/>
              </a:lnSpc>
              <a:buFont typeface="Arial" panose="020B0604020202020204" pitchFamily="34" charset="0"/>
              <a:buChar char="•"/>
            </a:pPr>
            <a:endParaRPr lang="en-US" altLang="zh-CN" sz="2000" dirty="0"/>
          </a:p>
          <a:p>
            <a:pPr marL="342900" indent="-342900">
              <a:lnSpc>
                <a:spcPct val="120000"/>
              </a:lnSpc>
              <a:buFont typeface="Arial" panose="020B0604020202020204" pitchFamily="34" charset="0"/>
              <a:buChar char="•"/>
            </a:pPr>
            <a:r>
              <a:rPr lang="zh-CN" altLang="en-US" sz="2000" dirty="0"/>
              <a:t>综上，传统的解决方案存在较大问题。</a:t>
            </a:r>
            <a:endParaRPr lang="en-US" altLang="zh-CN" sz="2000" dirty="0"/>
          </a:p>
        </p:txBody>
      </p:sp>
      <p:sp>
        <p:nvSpPr>
          <p:cNvPr id="117" name="文本占位符 116"/>
          <p:cNvSpPr>
            <a:spLocks noGrp="1"/>
          </p:cNvSpPr>
          <p:nvPr>
            <p:ph type="body" sz="quarter" idx="12"/>
          </p:nvPr>
        </p:nvSpPr>
        <p:spPr/>
        <p:txBody>
          <a:bodyPr/>
          <a:lstStyle/>
          <a:p>
            <a:pPr marL="0" indent="0">
              <a:buNone/>
            </a:pPr>
            <a:r>
              <a:rPr lang="zh-CN" altLang="en-US" dirty="0"/>
              <a:t>论文背景</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组合 183"/>
          <p:cNvGrpSpPr/>
          <p:nvPr/>
        </p:nvGrpSpPr>
        <p:grpSpPr>
          <a:xfrm>
            <a:off x="7427898" y="1209711"/>
            <a:ext cx="4337494" cy="728982"/>
            <a:chOff x="7427898" y="1209998"/>
            <a:chExt cx="4337494" cy="728982"/>
          </a:xfrm>
        </p:grpSpPr>
        <p:sp>
          <p:nvSpPr>
            <p:cNvPr id="156" name="文本框 155"/>
            <p:cNvSpPr txBox="1"/>
            <p:nvPr/>
          </p:nvSpPr>
          <p:spPr>
            <a:xfrm>
              <a:off x="7766641" y="1209998"/>
              <a:ext cx="3998751" cy="728982"/>
            </a:xfrm>
            <a:prstGeom prst="rect">
              <a:avLst/>
            </a:prstGeom>
            <a:noFill/>
          </p:spPr>
          <p:txBody>
            <a:bodyPr wrap="square" rtlCol="0">
              <a:spAutoFit/>
            </a:bodyPr>
            <a:lstStyle/>
            <a:p>
              <a:pPr>
                <a:lnSpc>
                  <a:spcPct val="120000"/>
                </a:lnSpc>
              </a:pPr>
              <a:r>
                <a:rPr lang="zh-CN" altLang="en-US" dirty="0">
                  <a:latin typeface="+mn-ea"/>
                </a:rPr>
                <a:t>本文提出了</a:t>
              </a:r>
              <a:r>
                <a:rPr lang="en-US" altLang="zh-CN" dirty="0">
                  <a:latin typeface="+mn-ea"/>
                </a:rPr>
                <a:t>PERSEID</a:t>
              </a:r>
              <a:r>
                <a:rPr lang="zh-CN" altLang="en-US" dirty="0">
                  <a:latin typeface="+mn-ea"/>
                </a:rPr>
                <a:t>，引入基于</a:t>
              </a:r>
              <a:r>
                <a:rPr lang="en-US" altLang="zh-CN" dirty="0">
                  <a:latin typeface="+mn-ea"/>
                </a:rPr>
                <a:t>PM</a:t>
              </a:r>
              <a:r>
                <a:rPr lang="zh-CN" altLang="en-US" dirty="0">
                  <a:latin typeface="+mn-ea"/>
                </a:rPr>
                <a:t>的二级索引</a:t>
              </a:r>
              <a:r>
                <a:rPr lang="en-US" altLang="zh-CN" dirty="0">
                  <a:latin typeface="+mn-ea"/>
                </a:rPr>
                <a:t>PS-TREE</a:t>
              </a:r>
              <a:r>
                <a:rPr lang="zh-CN" altLang="en-US" dirty="0">
                  <a:latin typeface="+mn-ea"/>
                </a:rPr>
                <a:t>。</a:t>
              </a:r>
              <a:endParaRPr lang="zh-CN" altLang="en-US" dirty="0">
                <a:latin typeface="+mn-ea"/>
              </a:endParaRPr>
            </a:p>
          </p:txBody>
        </p:sp>
        <p:sp>
          <p:nvSpPr>
            <p:cNvPr id="160" name="椭圆 159"/>
            <p:cNvSpPr/>
            <p:nvPr/>
          </p:nvSpPr>
          <p:spPr>
            <a:xfrm>
              <a:off x="7427898" y="1310100"/>
              <a:ext cx="20751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文本框 157"/>
          <p:cNvSpPr txBox="1"/>
          <p:nvPr/>
        </p:nvSpPr>
        <p:spPr>
          <a:xfrm>
            <a:off x="7766641" y="2127301"/>
            <a:ext cx="3929492" cy="1061381"/>
          </a:xfrm>
          <a:prstGeom prst="rect">
            <a:avLst/>
          </a:prstGeom>
          <a:noFill/>
        </p:spPr>
        <p:txBody>
          <a:bodyPr wrap="square" rtlCol="0">
            <a:spAutoFit/>
          </a:bodyPr>
          <a:lstStyle/>
          <a:p>
            <a:pPr>
              <a:lnSpc>
                <a:spcPct val="120000"/>
              </a:lnSpc>
            </a:pPr>
            <a:r>
              <a:rPr lang="zh-CN" altLang="en-US" dirty="0">
                <a:latin typeface="+mn-ea"/>
              </a:rPr>
              <a:t>通过将关联相同二级键的主键存入一张主键页来解决二级</a:t>
            </a:r>
            <a:r>
              <a:rPr lang="zh-CN" altLang="en-US" sz="1800" dirty="0"/>
              <a:t>键不唯一造成的查找性能低的问题。</a:t>
            </a:r>
            <a:endParaRPr lang="zh-CN" altLang="en-US" dirty="0">
              <a:latin typeface="+mn-ea"/>
            </a:endParaRPr>
          </a:p>
        </p:txBody>
      </p:sp>
      <p:sp>
        <p:nvSpPr>
          <p:cNvPr id="161" name="椭圆 160"/>
          <p:cNvSpPr/>
          <p:nvPr/>
        </p:nvSpPr>
        <p:spPr>
          <a:xfrm>
            <a:off x="7427898" y="2363294"/>
            <a:ext cx="20751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p:cNvSpPr txBox="1"/>
          <p:nvPr/>
        </p:nvSpPr>
        <p:spPr>
          <a:xfrm>
            <a:off x="7771988" y="3472997"/>
            <a:ext cx="3896035" cy="1061381"/>
          </a:xfrm>
          <a:prstGeom prst="rect">
            <a:avLst/>
          </a:prstGeom>
          <a:noFill/>
        </p:spPr>
        <p:txBody>
          <a:bodyPr wrap="square" rtlCol="0">
            <a:spAutoFit/>
          </a:bodyPr>
          <a:lstStyle/>
          <a:p>
            <a:pPr>
              <a:lnSpc>
                <a:spcPct val="120000"/>
              </a:lnSpc>
            </a:pPr>
            <a:r>
              <a:rPr lang="zh-CN" altLang="en-US" dirty="0">
                <a:latin typeface="+mn-ea"/>
              </a:rPr>
              <a:t>通过混合</a:t>
            </a:r>
            <a:r>
              <a:rPr lang="en-US" altLang="zh-CN" dirty="0">
                <a:latin typeface="+mn-ea"/>
              </a:rPr>
              <a:t>DRAM</a:t>
            </a:r>
            <a:r>
              <a:rPr lang="zh-CN" altLang="en-US" dirty="0">
                <a:latin typeface="+mn-ea"/>
              </a:rPr>
              <a:t>进行哈希验证的形式在保持盲写性质的前提下提升验证效率，从而维持数据一致性。</a:t>
            </a:r>
            <a:endParaRPr lang="zh-CN" altLang="en-US" dirty="0">
              <a:latin typeface="+mn-ea"/>
            </a:endParaRPr>
          </a:p>
        </p:txBody>
      </p:sp>
      <p:sp>
        <p:nvSpPr>
          <p:cNvPr id="181" name="椭圆 180"/>
          <p:cNvSpPr/>
          <p:nvPr/>
        </p:nvSpPr>
        <p:spPr>
          <a:xfrm>
            <a:off x="7426608" y="3572171"/>
            <a:ext cx="20880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2"/>
          </p:nvPr>
        </p:nvSpPr>
        <p:spPr/>
        <p:txBody>
          <a:bodyPr/>
          <a:lstStyle/>
          <a:p>
            <a:pPr marL="0" indent="0">
              <a:buNone/>
            </a:pPr>
            <a:r>
              <a:rPr lang="zh-CN" altLang="en-US" dirty="0"/>
              <a:t>系统结构</a:t>
            </a:r>
            <a:endParaRPr lang="zh-CN" altLang="en-US" dirty="0"/>
          </a:p>
        </p:txBody>
      </p:sp>
      <p:pic>
        <p:nvPicPr>
          <p:cNvPr id="3" name="图片 2"/>
          <p:cNvPicPr>
            <a:picLocks noChangeAspect="1"/>
          </p:cNvPicPr>
          <p:nvPr/>
        </p:nvPicPr>
        <p:blipFill>
          <a:blip r:embed="rId1"/>
          <a:stretch>
            <a:fillRect/>
          </a:stretch>
        </p:blipFill>
        <p:spPr>
          <a:xfrm>
            <a:off x="239395" y="1564005"/>
            <a:ext cx="7056120" cy="3497580"/>
          </a:xfrm>
          <a:prstGeom prst="rect">
            <a:avLst/>
          </a:prstGeom>
        </p:spPr>
      </p:pic>
      <p:sp>
        <p:nvSpPr>
          <p:cNvPr id="26" name="文本框 25"/>
          <p:cNvSpPr txBox="1"/>
          <p:nvPr/>
        </p:nvSpPr>
        <p:spPr>
          <a:xfrm>
            <a:off x="7766641" y="4780723"/>
            <a:ext cx="3896035" cy="1061381"/>
          </a:xfrm>
          <a:prstGeom prst="rect">
            <a:avLst/>
          </a:prstGeom>
          <a:noFill/>
        </p:spPr>
        <p:txBody>
          <a:bodyPr wrap="square" rtlCol="0">
            <a:spAutoFit/>
          </a:bodyPr>
          <a:lstStyle/>
          <a:p>
            <a:pPr>
              <a:lnSpc>
                <a:spcPct val="120000"/>
              </a:lnSpc>
            </a:pPr>
            <a:r>
              <a:rPr lang="zh-CN" altLang="en-US" dirty="0">
                <a:latin typeface="+mn-ea"/>
              </a:rPr>
              <a:t>通过引入序列号定位组件和并行主表搜索以处理非索引查询优化，支持多版本并发控制。</a:t>
            </a:r>
            <a:endParaRPr lang="zh-CN" altLang="en-US" dirty="0">
              <a:latin typeface="+mn-ea"/>
            </a:endParaRPr>
          </a:p>
        </p:txBody>
      </p:sp>
      <p:sp>
        <p:nvSpPr>
          <p:cNvPr id="27" name="椭圆 26"/>
          <p:cNvSpPr/>
          <p:nvPr/>
        </p:nvSpPr>
        <p:spPr>
          <a:xfrm>
            <a:off x="7426608" y="4854327"/>
            <a:ext cx="20880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组合 183"/>
          <p:cNvGrpSpPr/>
          <p:nvPr/>
        </p:nvGrpSpPr>
        <p:grpSpPr>
          <a:xfrm>
            <a:off x="7184369" y="1209711"/>
            <a:ext cx="4581023" cy="1060868"/>
            <a:chOff x="7427898" y="1209998"/>
            <a:chExt cx="4337494" cy="1060868"/>
          </a:xfrm>
        </p:grpSpPr>
        <p:sp>
          <p:nvSpPr>
            <p:cNvPr id="156" name="文本框 155"/>
            <p:cNvSpPr txBox="1"/>
            <p:nvPr/>
          </p:nvSpPr>
          <p:spPr>
            <a:xfrm>
              <a:off x="7766641" y="1209998"/>
              <a:ext cx="3998751" cy="1060868"/>
            </a:xfrm>
            <a:prstGeom prst="rect">
              <a:avLst/>
            </a:prstGeom>
            <a:noFill/>
          </p:spPr>
          <p:txBody>
            <a:bodyPr wrap="square" rtlCol="0">
              <a:spAutoFit/>
            </a:bodyPr>
            <a:lstStyle/>
            <a:p>
              <a:pPr>
                <a:lnSpc>
                  <a:spcPct val="120000"/>
                </a:lnSpc>
              </a:pPr>
              <a:r>
                <a:rPr lang="en-US" altLang="zh-CN" dirty="0"/>
                <a:t>Skey</a:t>
              </a:r>
              <a:r>
                <a:rPr lang="zh-CN" altLang="en-US" dirty="0"/>
                <a:t>层为索引二级键，</a:t>
              </a:r>
              <a:r>
                <a:rPr lang="en-US" altLang="zh-CN" dirty="0" err="1"/>
                <a:t>PKey</a:t>
              </a:r>
              <a:r>
                <a:rPr lang="zh-CN" altLang="en-US" dirty="0"/>
                <a:t>层存放主键条目，</a:t>
              </a:r>
              <a:r>
                <a:rPr lang="en-US" altLang="zh-CN" dirty="0"/>
                <a:t>Skey</a:t>
              </a:r>
              <a:r>
                <a:rPr lang="zh-CN" altLang="en-US" dirty="0"/>
                <a:t>记录主键所在的</a:t>
              </a:r>
              <a:r>
                <a:rPr lang="en-US" altLang="zh-CN" dirty="0" err="1"/>
                <a:t>Pkey</a:t>
              </a:r>
              <a:r>
                <a:rPr lang="zh-CN" altLang="en-US" dirty="0"/>
                <a:t>页号与页内地址</a:t>
              </a:r>
              <a:endParaRPr lang="zh-CN" altLang="en-US" dirty="0"/>
            </a:p>
          </p:txBody>
        </p:sp>
        <p:sp>
          <p:nvSpPr>
            <p:cNvPr id="160" name="椭圆 159"/>
            <p:cNvSpPr/>
            <p:nvPr/>
          </p:nvSpPr>
          <p:spPr>
            <a:xfrm>
              <a:off x="7427898" y="1310100"/>
              <a:ext cx="20751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文本框 157"/>
          <p:cNvSpPr txBox="1"/>
          <p:nvPr/>
        </p:nvSpPr>
        <p:spPr>
          <a:xfrm>
            <a:off x="7546019" y="2279263"/>
            <a:ext cx="4150114" cy="1419860"/>
          </a:xfrm>
          <a:prstGeom prst="rect">
            <a:avLst/>
          </a:prstGeom>
          <a:noFill/>
        </p:spPr>
        <p:txBody>
          <a:bodyPr wrap="square" rtlCol="0">
            <a:spAutoFit/>
          </a:bodyPr>
          <a:lstStyle/>
          <a:p>
            <a:pPr>
              <a:lnSpc>
                <a:spcPct val="120000"/>
              </a:lnSpc>
            </a:pPr>
            <a:r>
              <a:rPr lang="en-US" altLang="zh-CN" dirty="0" err="1">
                <a:latin typeface="+mn-ea"/>
              </a:rPr>
              <a:t>Pkey</a:t>
            </a:r>
            <a:r>
              <a:rPr lang="zh-CN" altLang="en-US" dirty="0">
                <a:latin typeface="+mn-ea"/>
              </a:rPr>
              <a:t>层存放主键条目</a:t>
            </a:r>
            <a:r>
              <a:rPr lang="en-US" altLang="zh-CN" dirty="0">
                <a:latin typeface="+mn-ea"/>
              </a:rPr>
              <a:t>PE</a:t>
            </a:r>
            <a:r>
              <a:rPr lang="zh-CN" altLang="en-US" dirty="0">
                <a:latin typeface="+mn-ea"/>
              </a:rPr>
              <a:t>，</a:t>
            </a:r>
            <a:r>
              <a:rPr lang="en-US" altLang="zh-CN" dirty="0">
                <a:latin typeface="+mn-ea"/>
              </a:rPr>
              <a:t>PE</a:t>
            </a:r>
            <a:r>
              <a:rPr lang="zh-CN" altLang="en-US" dirty="0">
                <a:latin typeface="+mn-ea"/>
              </a:rPr>
              <a:t>由</a:t>
            </a:r>
            <a:r>
              <a:rPr lang="en-US" altLang="zh-CN" dirty="0">
                <a:latin typeface="+mn-ea"/>
              </a:rPr>
              <a:t>8B</a:t>
            </a:r>
            <a:r>
              <a:rPr lang="zh-CN" altLang="en-US" dirty="0">
                <a:latin typeface="+mn-ea"/>
              </a:rPr>
              <a:t>的数据头</a:t>
            </a:r>
            <a:r>
              <a:rPr lang="en-US" altLang="zh-CN" dirty="0">
                <a:latin typeface="+mn-ea"/>
              </a:rPr>
              <a:t>+</a:t>
            </a:r>
            <a:r>
              <a:rPr lang="zh-CN" altLang="en-US" dirty="0">
                <a:latin typeface="+mn-ea"/>
              </a:rPr>
              <a:t>主键组成。</a:t>
            </a:r>
            <a:r>
              <a:rPr lang="en-US" altLang="zh-CN" dirty="0">
                <a:latin typeface="+mn-ea"/>
              </a:rPr>
              <a:t>GH</a:t>
            </a:r>
            <a:r>
              <a:rPr lang="zh-CN" altLang="en-US" dirty="0">
                <a:latin typeface="+mn-ea"/>
              </a:rPr>
              <a:t>含</a:t>
            </a:r>
            <a:r>
              <a:rPr lang="en-US" altLang="zh-CN" dirty="0">
                <a:latin typeface="+mn-ea"/>
              </a:rPr>
              <a:t>1</a:t>
            </a:r>
            <a:r>
              <a:rPr lang="zh-CN" altLang="en-US" dirty="0">
                <a:latin typeface="+mn-ea"/>
              </a:rPr>
              <a:t>位标志和</a:t>
            </a:r>
            <a:r>
              <a:rPr lang="en-US" altLang="zh-CN" dirty="0">
                <a:latin typeface="+mn-ea"/>
              </a:rPr>
              <a:t>47</a:t>
            </a:r>
            <a:r>
              <a:rPr lang="zh-CN" altLang="en-US" dirty="0">
                <a:latin typeface="+mn-ea"/>
              </a:rPr>
              <a:t>位序列号</a:t>
            </a:r>
            <a:r>
              <a:rPr lang="en-US" altLang="zh-CN" dirty="0">
                <a:latin typeface="+mn-ea"/>
              </a:rPr>
              <a:t>SQN</a:t>
            </a:r>
            <a:r>
              <a:rPr lang="zh-CN" altLang="en-US" dirty="0">
                <a:latin typeface="+mn-ea"/>
              </a:rPr>
              <a:t>，每一个记录获得递增的</a:t>
            </a:r>
            <a:r>
              <a:rPr lang="en-US" altLang="zh-CN" dirty="0">
                <a:latin typeface="+mn-ea"/>
              </a:rPr>
              <a:t>SQN</a:t>
            </a:r>
            <a:r>
              <a:rPr lang="zh-CN" altLang="en-US" dirty="0">
                <a:latin typeface="+mn-ea"/>
              </a:rPr>
              <a:t>用以保证主表与二级索引唯一性</a:t>
            </a:r>
            <a:endParaRPr lang="zh-CN" altLang="en-US" dirty="0">
              <a:latin typeface="+mn-ea"/>
            </a:endParaRPr>
          </a:p>
        </p:txBody>
      </p:sp>
      <p:sp>
        <p:nvSpPr>
          <p:cNvPr id="161" name="椭圆 160"/>
          <p:cNvSpPr/>
          <p:nvPr/>
        </p:nvSpPr>
        <p:spPr>
          <a:xfrm>
            <a:off x="7184368" y="2398806"/>
            <a:ext cx="219161"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文本框 179"/>
          <p:cNvSpPr txBox="1"/>
          <p:nvPr/>
        </p:nvSpPr>
        <p:spPr>
          <a:xfrm>
            <a:off x="7553244" y="3715889"/>
            <a:ext cx="4114779" cy="728982"/>
          </a:xfrm>
          <a:prstGeom prst="rect">
            <a:avLst/>
          </a:prstGeom>
          <a:noFill/>
        </p:spPr>
        <p:txBody>
          <a:bodyPr wrap="square" rtlCol="0">
            <a:spAutoFit/>
          </a:bodyPr>
          <a:lstStyle/>
          <a:p>
            <a:pPr>
              <a:lnSpc>
                <a:spcPct val="120000"/>
              </a:lnSpc>
            </a:pPr>
            <a:r>
              <a:rPr lang="en-US" altLang="zh-CN" dirty="0">
                <a:latin typeface="+mn-ea"/>
              </a:rPr>
              <a:t>PS-tree</a:t>
            </a:r>
            <a:r>
              <a:rPr lang="zh-CN" altLang="en-US" dirty="0">
                <a:latin typeface="+mn-ea"/>
              </a:rPr>
              <a:t>在同一个</a:t>
            </a:r>
            <a:r>
              <a:rPr lang="en-US" altLang="zh-CN" dirty="0" err="1">
                <a:latin typeface="+mn-ea"/>
              </a:rPr>
              <a:t>Pkey</a:t>
            </a:r>
            <a:r>
              <a:rPr lang="zh-CN" altLang="en-US" dirty="0">
                <a:latin typeface="+mn-ea"/>
              </a:rPr>
              <a:t>页中存放连续的相同</a:t>
            </a:r>
            <a:r>
              <a:rPr lang="en-US" altLang="zh-CN" dirty="0">
                <a:latin typeface="+mn-ea"/>
              </a:rPr>
              <a:t>Skey</a:t>
            </a:r>
            <a:r>
              <a:rPr lang="zh-CN" altLang="en-US" dirty="0">
                <a:latin typeface="+mn-ea"/>
              </a:rPr>
              <a:t>的</a:t>
            </a:r>
            <a:r>
              <a:rPr lang="en-US" altLang="zh-CN" dirty="0">
                <a:latin typeface="+mn-ea"/>
              </a:rPr>
              <a:t>PE</a:t>
            </a:r>
            <a:r>
              <a:rPr lang="zh-CN" altLang="en-US" dirty="0">
                <a:latin typeface="+mn-ea"/>
              </a:rPr>
              <a:t>条目</a:t>
            </a:r>
            <a:endParaRPr lang="zh-CN" altLang="en-US" dirty="0">
              <a:latin typeface="+mn-ea"/>
            </a:endParaRPr>
          </a:p>
        </p:txBody>
      </p:sp>
      <p:sp>
        <p:nvSpPr>
          <p:cNvPr id="181" name="椭圆 180"/>
          <p:cNvSpPr/>
          <p:nvPr/>
        </p:nvSpPr>
        <p:spPr>
          <a:xfrm>
            <a:off x="7184368" y="3839276"/>
            <a:ext cx="220523"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2"/>
          </p:nvPr>
        </p:nvSpPr>
        <p:spPr/>
        <p:txBody>
          <a:bodyPr/>
          <a:lstStyle/>
          <a:p>
            <a:pPr marL="0" indent="0">
              <a:buNone/>
            </a:pPr>
            <a:r>
              <a:rPr lang="en-US" altLang="zh-CN" dirty="0"/>
              <a:t>PS-TREE</a:t>
            </a:r>
            <a:endParaRPr lang="zh-CN" altLang="en-US" dirty="0"/>
          </a:p>
        </p:txBody>
      </p:sp>
      <p:sp>
        <p:nvSpPr>
          <p:cNvPr id="26" name="文本框 25"/>
          <p:cNvSpPr txBox="1"/>
          <p:nvPr/>
        </p:nvSpPr>
        <p:spPr>
          <a:xfrm>
            <a:off x="7547897" y="4519987"/>
            <a:ext cx="4114779" cy="1393779"/>
          </a:xfrm>
          <a:prstGeom prst="rect">
            <a:avLst/>
          </a:prstGeom>
          <a:noFill/>
        </p:spPr>
        <p:txBody>
          <a:bodyPr wrap="square" rtlCol="0">
            <a:spAutoFit/>
          </a:bodyPr>
          <a:lstStyle/>
          <a:p>
            <a:pPr>
              <a:lnSpc>
                <a:spcPct val="120000"/>
              </a:lnSpc>
            </a:pPr>
            <a:r>
              <a:rPr lang="zh-CN" altLang="en-US" dirty="0">
                <a:latin typeface="+mn-ea"/>
              </a:rPr>
              <a:t>在页拆分时，保证属于同一个二级键的</a:t>
            </a:r>
            <a:r>
              <a:rPr lang="en-US" altLang="zh-CN" dirty="0" err="1">
                <a:latin typeface="+mn-ea"/>
              </a:rPr>
              <a:t>Pkey</a:t>
            </a:r>
            <a:r>
              <a:rPr lang="zh-CN" altLang="en-US" dirty="0">
                <a:latin typeface="+mn-ea"/>
              </a:rPr>
              <a:t>条目存储在同一组内，每一组都包含指向前一组具有相同二级键的数据的指针</a:t>
            </a:r>
            <a:endParaRPr lang="zh-CN" altLang="en-US" dirty="0">
              <a:latin typeface="+mn-ea"/>
            </a:endParaRPr>
          </a:p>
        </p:txBody>
      </p:sp>
      <p:sp>
        <p:nvSpPr>
          <p:cNvPr id="27" name="椭圆 26"/>
          <p:cNvSpPr/>
          <p:nvPr/>
        </p:nvSpPr>
        <p:spPr>
          <a:xfrm>
            <a:off x="7183006" y="4610284"/>
            <a:ext cx="220523"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a:stretch>
            <a:fillRect/>
          </a:stretch>
        </p:blipFill>
        <p:spPr>
          <a:xfrm>
            <a:off x="566962" y="1209711"/>
            <a:ext cx="6027942" cy="38712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2"/>
          </p:nvPr>
        </p:nvSpPr>
        <p:spPr/>
        <p:txBody>
          <a:bodyPr/>
          <a:lstStyle/>
          <a:p>
            <a:pPr marL="0" indent="0">
              <a:buNone/>
            </a:pPr>
            <a:r>
              <a:rPr lang="en-US" altLang="zh-CN" dirty="0"/>
              <a:t>PS-TREE</a:t>
            </a:r>
            <a:endParaRPr lang="zh-CN" altLang="en-US" dirty="0"/>
          </a:p>
        </p:txBody>
      </p:sp>
      <p:sp>
        <p:nvSpPr>
          <p:cNvPr id="2" name="文本框 1"/>
          <p:cNvSpPr txBox="1"/>
          <p:nvPr/>
        </p:nvSpPr>
        <p:spPr>
          <a:xfrm>
            <a:off x="567055" y="1038860"/>
            <a:ext cx="4044950" cy="5354320"/>
          </a:xfrm>
          <a:prstGeom prst="rect">
            <a:avLst/>
          </a:prstGeom>
          <a:noFill/>
        </p:spPr>
        <p:txBody>
          <a:bodyPr wrap="square" rtlCol="0">
            <a:spAutoFit/>
          </a:bodyPr>
          <a:lstStyle/>
          <a:p>
            <a:pPr algn="l"/>
            <a:r>
              <a:rPr lang="en-US" altLang="zh-CN" dirty="0">
                <a:latin typeface="+mn-ea"/>
              </a:rPr>
              <a:t>PS-TREE</a:t>
            </a:r>
            <a:r>
              <a:rPr lang="zh-CN" altLang="en-US" dirty="0">
                <a:latin typeface="+mn-ea"/>
              </a:rPr>
              <a:t>数据结构的操作：</a:t>
            </a:r>
            <a:endParaRPr lang="en-US" altLang="zh-CN" dirty="0">
              <a:latin typeface="+mn-ea"/>
            </a:endParaRPr>
          </a:p>
          <a:p>
            <a:pPr marL="285750" marR="0" indent="-285750">
              <a:spcBef>
                <a:spcPts val="0"/>
              </a:spcBef>
              <a:spcAft>
                <a:spcPts val="0"/>
              </a:spcAft>
              <a:buFont typeface="Arial" panose="020B0604020202020204" pitchFamily="34" charset="0"/>
              <a:buChar char="•"/>
            </a:pPr>
            <a:r>
              <a:rPr lang="zh-CN" altLang="en-US" dirty="0">
                <a:effectLst/>
              </a:rPr>
              <a:t>插入：在</a:t>
            </a:r>
            <a:r>
              <a:rPr lang="en-US" altLang="zh-CN" dirty="0">
                <a:effectLst/>
              </a:rPr>
              <a:t>Skey</a:t>
            </a:r>
            <a:r>
              <a:rPr lang="zh-CN" altLang="en-US" dirty="0">
                <a:effectLst/>
              </a:rPr>
              <a:t>层搜索</a:t>
            </a:r>
            <a:r>
              <a:rPr lang="zh-CN" altLang="en-US" dirty="0"/>
              <a:t>指针；</a:t>
            </a:r>
            <a:r>
              <a:rPr lang="zh-CN" altLang="zh-CN" dirty="0"/>
              <a:t>根据指针，</a:t>
            </a:r>
            <a:r>
              <a:rPr lang="en-US" altLang="zh-CN" dirty="0"/>
              <a:t>PS-Tree </a:t>
            </a:r>
            <a:r>
              <a:rPr lang="zh-CN" altLang="zh-CN" dirty="0"/>
              <a:t>定位到前一个</a:t>
            </a:r>
            <a:r>
              <a:rPr lang="en-US" altLang="zh-CN" dirty="0"/>
              <a:t> </a:t>
            </a:r>
            <a:r>
              <a:rPr lang="en-US" altLang="zh-CN" dirty="0" err="1"/>
              <a:t>PKey</a:t>
            </a:r>
            <a:r>
              <a:rPr lang="en-US" altLang="zh-CN" dirty="0"/>
              <a:t> </a:t>
            </a:r>
            <a:r>
              <a:rPr lang="zh-CN" altLang="zh-CN" dirty="0"/>
              <a:t>组和相应的</a:t>
            </a:r>
            <a:r>
              <a:rPr lang="en-US" altLang="zh-CN" dirty="0"/>
              <a:t> </a:t>
            </a:r>
            <a:r>
              <a:rPr lang="en-US" altLang="zh-CN" dirty="0" err="1"/>
              <a:t>PKey</a:t>
            </a:r>
            <a:r>
              <a:rPr lang="en-US" altLang="zh-CN" dirty="0"/>
              <a:t> </a:t>
            </a:r>
            <a:r>
              <a:rPr lang="zh-CN" altLang="zh-CN" dirty="0"/>
              <a:t>页</a:t>
            </a:r>
            <a:r>
              <a:rPr lang="zh-CN" altLang="en-US" dirty="0"/>
              <a:t>；此后在该页新增一个</a:t>
            </a:r>
            <a:r>
              <a:rPr lang="en-US" altLang="zh-CN" dirty="0"/>
              <a:t>PKEY</a:t>
            </a:r>
            <a:r>
              <a:rPr lang="zh-CN" altLang="en-US" dirty="0"/>
              <a:t>组，包含头部和当前</a:t>
            </a:r>
            <a:r>
              <a:rPr lang="en-US" altLang="zh-CN" dirty="0"/>
              <a:t>PKEY</a:t>
            </a:r>
            <a:r>
              <a:rPr lang="zh-CN" altLang="en-US" dirty="0"/>
              <a:t>条目；在</a:t>
            </a:r>
            <a:r>
              <a:rPr lang="en-US" altLang="zh-CN" dirty="0"/>
              <a:t>Skey</a:t>
            </a:r>
            <a:r>
              <a:rPr lang="zh-CN" altLang="en-US" dirty="0"/>
              <a:t>层更新</a:t>
            </a:r>
            <a:r>
              <a:rPr lang="en-US" altLang="zh-CN" dirty="0"/>
              <a:t>Skey</a:t>
            </a:r>
            <a:r>
              <a:rPr lang="zh-CN" altLang="en-US" dirty="0"/>
              <a:t>或插入指针。二级键的</a:t>
            </a:r>
            <a:r>
              <a:rPr lang="en-US" altLang="zh-CN" dirty="0"/>
              <a:t>PKEY</a:t>
            </a:r>
            <a:r>
              <a:rPr lang="zh-CN" altLang="en-US" dirty="0"/>
              <a:t>条目会</a:t>
            </a:r>
            <a:r>
              <a:rPr lang="zh-CN" altLang="en-US" dirty="0">
                <a:effectLst/>
              </a:rPr>
              <a:t>始终按最新的顺序进行链接；</a:t>
            </a:r>
            <a:endParaRPr lang="en-US" altLang="zh-CN" dirty="0">
              <a:effectLst/>
            </a:endParaRPr>
          </a:p>
          <a:p>
            <a:pPr marL="285750" marR="0" indent="-285750">
              <a:spcBef>
                <a:spcPts val="0"/>
              </a:spcBef>
              <a:spcAft>
                <a:spcPts val="0"/>
              </a:spcAft>
              <a:buFont typeface="Arial" panose="020B0604020202020204" pitchFamily="34" charset="0"/>
              <a:buChar char="•"/>
            </a:pPr>
            <a:endParaRPr lang="en-US" altLang="zh-CN" dirty="0"/>
          </a:p>
          <a:p>
            <a:pPr marL="285750" marR="0" indent="-285750">
              <a:spcBef>
                <a:spcPts val="0"/>
              </a:spcBef>
              <a:spcAft>
                <a:spcPts val="0"/>
              </a:spcAft>
              <a:buFont typeface="Arial" panose="020B0604020202020204" pitchFamily="34" charset="0"/>
              <a:buChar char="•"/>
            </a:pPr>
            <a:r>
              <a:rPr lang="zh-CN" altLang="en-US" dirty="0">
                <a:effectLst/>
              </a:rPr>
              <a:t>查找：在</a:t>
            </a:r>
            <a:r>
              <a:rPr lang="en-US" altLang="zh-CN" dirty="0">
                <a:effectLst/>
              </a:rPr>
              <a:t>Skey</a:t>
            </a:r>
            <a:r>
              <a:rPr lang="zh-CN" altLang="en-US" dirty="0">
                <a:effectLst/>
              </a:rPr>
              <a:t>层搜索指针，以定位</a:t>
            </a:r>
            <a:r>
              <a:rPr lang="en-US" altLang="zh-CN" dirty="0">
                <a:effectLst/>
              </a:rPr>
              <a:t>PKEY</a:t>
            </a:r>
            <a:r>
              <a:rPr lang="zh-CN" altLang="en-US" dirty="0">
                <a:effectLst/>
              </a:rPr>
              <a:t>组。</a:t>
            </a:r>
            <a:r>
              <a:rPr lang="en-US" altLang="zh-CN" dirty="0">
                <a:effectLst/>
              </a:rPr>
              <a:t>PERSEID</a:t>
            </a:r>
            <a:r>
              <a:rPr lang="zh-CN" altLang="en-US" dirty="0">
                <a:effectLst/>
              </a:rPr>
              <a:t>采用验证策略维护二级索引一致性，</a:t>
            </a:r>
            <a:r>
              <a:rPr lang="zh-CN" altLang="en-US" b="0" i="0" dirty="0">
                <a:solidFill>
                  <a:srgbClr val="1D1D1F"/>
                </a:solidFill>
                <a:effectLst/>
                <a:latin typeface="SourceSansPro"/>
              </a:rPr>
              <a:t>所有主键在返回之前会对</a:t>
            </a:r>
            <a:r>
              <a:rPr lang="en-US" altLang="zh-CN" b="0" i="0" dirty="0">
                <a:solidFill>
                  <a:srgbClr val="1D1D1F"/>
                </a:solidFill>
                <a:effectLst/>
                <a:latin typeface="SourceSansPro"/>
              </a:rPr>
              <a:t>1bit</a:t>
            </a:r>
            <a:r>
              <a:rPr lang="zh-CN" altLang="en-US" b="0" i="0" dirty="0">
                <a:solidFill>
                  <a:srgbClr val="1D1D1F"/>
                </a:solidFill>
                <a:effectLst/>
                <a:latin typeface="SourceSansPro"/>
              </a:rPr>
              <a:t>的过时标志进行验证来判断时效性，过时的条目会在</a:t>
            </a:r>
            <a:r>
              <a:rPr lang="en-US" altLang="zh-CN" b="0" i="0" dirty="0">
                <a:solidFill>
                  <a:srgbClr val="1D1D1F"/>
                </a:solidFill>
                <a:effectLst/>
                <a:latin typeface="SourceSansPro"/>
              </a:rPr>
              <a:t>PK</a:t>
            </a:r>
            <a:r>
              <a:rPr lang="zh-CN" altLang="en-US" b="0" i="0" dirty="0">
                <a:solidFill>
                  <a:srgbClr val="1D1D1F"/>
                </a:solidFill>
                <a:effectLst/>
                <a:latin typeface="SourceSansPro"/>
              </a:rPr>
              <a:t>页分裂时被删除。为</a:t>
            </a:r>
            <a:r>
              <a:rPr lang="zh-CN" altLang="en-US" dirty="0">
                <a:latin typeface="+mn-ea"/>
              </a:rPr>
              <a:t>支持多版本并发控制引入快照和计数器来保证必要组件不会因为过时而被删除。</a:t>
            </a:r>
            <a:endParaRPr lang="en-US" altLang="zh-CN" b="0" i="0" dirty="0">
              <a:solidFill>
                <a:srgbClr val="1D1D1F"/>
              </a:solidFill>
              <a:effectLst/>
              <a:latin typeface="SourceSansPro"/>
            </a:endParaRPr>
          </a:p>
          <a:p>
            <a:pPr marL="285750" marR="0" indent="-285750">
              <a:spcBef>
                <a:spcPts val="0"/>
              </a:spcBef>
              <a:spcAft>
                <a:spcPts val="0"/>
              </a:spcAft>
              <a:buFont typeface="Arial" panose="020B0604020202020204" pitchFamily="34" charset="0"/>
              <a:buChar char="•"/>
            </a:pPr>
            <a:endParaRPr lang="en-US" altLang="zh-CN" dirty="0">
              <a:solidFill>
                <a:srgbClr val="1D1D1F"/>
              </a:solidFill>
              <a:latin typeface="SourceSansPro"/>
            </a:endParaRPr>
          </a:p>
          <a:p>
            <a:pPr marL="285750" marR="0" indent="-285750">
              <a:spcBef>
                <a:spcPts val="0"/>
              </a:spcBef>
              <a:spcAft>
                <a:spcPts val="0"/>
              </a:spcAft>
              <a:buFont typeface="Arial" panose="020B0604020202020204" pitchFamily="34" charset="0"/>
              <a:buChar char="•"/>
            </a:pPr>
            <a:endParaRPr lang="en-US" altLang="zh-CN" dirty="0">
              <a:effectLst/>
            </a:endParaRPr>
          </a:p>
        </p:txBody>
      </p:sp>
      <p:pic>
        <p:nvPicPr>
          <p:cNvPr id="7" name="图片 6"/>
          <p:cNvPicPr>
            <a:picLocks noChangeAspect="1"/>
          </p:cNvPicPr>
          <p:nvPr>
            <p:custDataLst>
              <p:tags r:id="rId1"/>
            </p:custDataLst>
          </p:nvPr>
        </p:nvPicPr>
        <p:blipFill>
          <a:blip r:embed="rId2"/>
          <a:stretch>
            <a:fillRect/>
          </a:stretch>
        </p:blipFill>
        <p:spPr>
          <a:xfrm>
            <a:off x="5100227" y="1492921"/>
            <a:ext cx="6027942" cy="38712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2"/>
          </p:nvPr>
        </p:nvSpPr>
        <p:spPr/>
        <p:txBody>
          <a:bodyPr/>
          <a:lstStyle/>
          <a:p>
            <a:pPr marL="0" indent="0">
              <a:buNone/>
            </a:pPr>
            <a:r>
              <a:rPr lang="en-US" altLang="zh-CN" dirty="0"/>
              <a:t>PS-TREE</a:t>
            </a:r>
            <a:endParaRPr lang="zh-CN" altLang="en-US" dirty="0"/>
          </a:p>
        </p:txBody>
      </p:sp>
      <p:sp>
        <p:nvSpPr>
          <p:cNvPr id="2" name="文本框 1"/>
          <p:cNvSpPr txBox="1"/>
          <p:nvPr/>
        </p:nvSpPr>
        <p:spPr>
          <a:xfrm>
            <a:off x="567055" y="1077595"/>
            <a:ext cx="4448810" cy="4390390"/>
          </a:xfrm>
          <a:prstGeom prst="rect">
            <a:avLst/>
          </a:prstGeom>
          <a:noFill/>
        </p:spPr>
        <p:txBody>
          <a:bodyPr wrap="square" rtlCol="0">
            <a:noAutofit/>
          </a:bodyPr>
          <a:lstStyle/>
          <a:p>
            <a:pPr marL="285750" marR="0" indent="-285750">
              <a:spcBef>
                <a:spcPts val="0"/>
              </a:spcBef>
              <a:spcAft>
                <a:spcPts val="0"/>
              </a:spcAft>
              <a:buFont typeface="Arial" panose="020B0604020202020204" pitchFamily="34" charset="0"/>
              <a:buChar char="•"/>
            </a:pPr>
            <a:endParaRPr lang="en-US" altLang="zh-CN" dirty="0">
              <a:solidFill>
                <a:srgbClr val="1D1D1F"/>
              </a:solidFill>
              <a:latin typeface="SourceSansPro"/>
            </a:endParaRPr>
          </a:p>
          <a:p>
            <a:pPr marL="285750" marR="0" indent="-285750">
              <a:spcBef>
                <a:spcPts val="0"/>
              </a:spcBef>
              <a:spcAft>
                <a:spcPts val="0"/>
              </a:spcAft>
              <a:buFont typeface="Arial" panose="020B0604020202020204" pitchFamily="34" charset="0"/>
              <a:buChar char="•"/>
            </a:pPr>
            <a:r>
              <a:rPr lang="zh-CN" altLang="en-US" dirty="0">
                <a:effectLst/>
              </a:rPr>
              <a:t>更新与删除：</a:t>
            </a:r>
            <a:r>
              <a:rPr lang="zh-CN" altLang="en-US" dirty="0"/>
              <a:t>与</a:t>
            </a:r>
            <a:r>
              <a:rPr lang="en-US" altLang="zh-CN" dirty="0"/>
              <a:t>LSM</a:t>
            </a:r>
            <a:r>
              <a:rPr lang="zh-CN" altLang="en-US" dirty="0"/>
              <a:t>一致，本质上都是插入操作。</a:t>
            </a:r>
            <a:endParaRPr lang="en-US" altLang="zh-CN" dirty="0"/>
          </a:p>
          <a:p>
            <a:pPr marL="285750" marR="0" indent="-285750">
              <a:spcBef>
                <a:spcPts val="0"/>
              </a:spcBef>
              <a:spcAft>
                <a:spcPts val="0"/>
              </a:spcAft>
              <a:buFont typeface="Arial" panose="020B0604020202020204" pitchFamily="34" charset="0"/>
              <a:buChar char="•"/>
            </a:pPr>
            <a:endParaRPr lang="en-US" altLang="zh-CN" dirty="0">
              <a:effectLst/>
            </a:endParaRPr>
          </a:p>
          <a:p>
            <a:pPr marL="285750" indent="-285750">
              <a:buFont typeface="Arial" panose="020B0604020202020204" pitchFamily="34" charset="0"/>
              <a:buChar char="•"/>
            </a:pPr>
            <a:r>
              <a:rPr lang="en-US" altLang="zh-CN" b="0" i="0" dirty="0">
                <a:solidFill>
                  <a:srgbClr val="1D1D1F"/>
                </a:solidFill>
                <a:effectLst/>
                <a:latin typeface="SourceSansPro"/>
              </a:rPr>
              <a:t>PK</a:t>
            </a:r>
            <a:r>
              <a:rPr lang="zh-CN" altLang="en-US" b="0" i="0" dirty="0">
                <a:solidFill>
                  <a:srgbClr val="1D1D1F"/>
                </a:solidFill>
                <a:effectLst/>
                <a:latin typeface="SourceSansPro"/>
              </a:rPr>
              <a:t>页的分裂和垃圾回收</a:t>
            </a:r>
            <a:r>
              <a:rPr lang="zh-CN" altLang="en-US" b="0" i="0" dirty="0">
                <a:solidFill>
                  <a:srgbClr val="1D1D1F"/>
                </a:solidFill>
                <a:latin typeface="SourceSansPro"/>
              </a:rPr>
              <a:t>：</a:t>
            </a:r>
            <a:r>
              <a:rPr lang="zh-CN" altLang="en-US" dirty="0"/>
              <a:t> </a:t>
            </a:r>
            <a:r>
              <a:rPr lang="en-US" altLang="zh-CN" dirty="0"/>
              <a:t>PK</a:t>
            </a:r>
            <a:r>
              <a:rPr lang="zh-CN" altLang="en-US" dirty="0"/>
              <a:t>页分裂使用写时复制，将同一个</a:t>
            </a:r>
            <a:r>
              <a:rPr lang="en-US" altLang="zh-CN" dirty="0"/>
              <a:t>Skey</a:t>
            </a:r>
            <a:r>
              <a:rPr lang="zh-CN" altLang="en-US" dirty="0"/>
              <a:t>的</a:t>
            </a:r>
            <a:r>
              <a:rPr lang="en-US" altLang="zh-CN" dirty="0"/>
              <a:t>PKEY</a:t>
            </a:r>
            <a:r>
              <a:rPr lang="zh-CN" altLang="en-US" dirty="0"/>
              <a:t>重新排列在同一个</a:t>
            </a:r>
            <a:r>
              <a:rPr lang="en-US" altLang="zh-CN" dirty="0"/>
              <a:t>PKEY</a:t>
            </a:r>
            <a:r>
              <a:rPr lang="zh-CN" altLang="en-US" dirty="0"/>
              <a:t>组内，删除过时的条目。此时多个</a:t>
            </a:r>
            <a:r>
              <a:rPr lang="en-US" altLang="zh-CN" dirty="0"/>
              <a:t>PK</a:t>
            </a:r>
            <a:r>
              <a:rPr lang="zh-CN" altLang="en-US" dirty="0"/>
              <a:t>条目共用一个头部，提高了</a:t>
            </a:r>
            <a:r>
              <a:rPr lang="en-US" altLang="zh-CN" dirty="0"/>
              <a:t>PK</a:t>
            </a:r>
            <a:r>
              <a:rPr lang="zh-CN" altLang="en-US" dirty="0"/>
              <a:t>局部性的同时降低存储开销。为</a:t>
            </a:r>
            <a:r>
              <a:rPr lang="zh-CN" altLang="en-US" dirty="0">
                <a:latin typeface="+mn-ea"/>
              </a:rPr>
              <a:t>支持多版本并发控制，会</a:t>
            </a:r>
            <a:r>
              <a:rPr lang="zh-CN" altLang="en-US" dirty="0"/>
              <a:t>保留序列号大于最小快照的过时条目防止误删。</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崩溃一致性：沿用</a:t>
            </a:r>
            <a:r>
              <a:rPr lang="en-US" altLang="zh-CN" dirty="0"/>
              <a:t>LSM</a:t>
            </a:r>
            <a:r>
              <a:rPr lang="zh-CN" altLang="en-US" dirty="0"/>
              <a:t>的方法，</a:t>
            </a:r>
            <a:r>
              <a:rPr lang="en-US" altLang="zh-CN" dirty="0"/>
              <a:t>WAL</a:t>
            </a:r>
            <a:r>
              <a:rPr lang="zh-CN" altLang="en-US" dirty="0"/>
              <a:t>会在恢复时重做未完成的操作。</a:t>
            </a:r>
            <a:endParaRPr lang="zh-CN" altLang="en-US" dirty="0"/>
          </a:p>
          <a:p>
            <a:pPr marL="285750" marR="0" indent="-285750">
              <a:spcBef>
                <a:spcPts val="0"/>
              </a:spcBef>
              <a:spcAft>
                <a:spcPts val="0"/>
              </a:spcAft>
              <a:buFont typeface="Arial" panose="020B0604020202020204" pitchFamily="34" charset="0"/>
              <a:buChar char="•"/>
            </a:pPr>
            <a:endParaRPr lang="en-US" altLang="zh-CN" dirty="0">
              <a:effectLst/>
            </a:endParaRPr>
          </a:p>
        </p:txBody>
      </p:sp>
      <p:pic>
        <p:nvPicPr>
          <p:cNvPr id="8" name="图片 7"/>
          <p:cNvPicPr>
            <a:picLocks noChangeAspect="1"/>
          </p:cNvPicPr>
          <p:nvPr/>
        </p:nvPicPr>
        <p:blipFill>
          <a:blip r:embed="rId1"/>
          <a:stretch>
            <a:fillRect/>
          </a:stretch>
        </p:blipFill>
        <p:spPr>
          <a:xfrm>
            <a:off x="5403850" y="1553845"/>
            <a:ext cx="5982335" cy="32651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2"/>
          </p:nvPr>
        </p:nvSpPr>
        <p:spPr/>
        <p:txBody>
          <a:bodyPr/>
          <a:lstStyle/>
          <a:p>
            <a:pPr marL="0" indent="0">
              <a:buNone/>
            </a:pPr>
            <a:r>
              <a:rPr lang="en-US" altLang="zh-CN" dirty="0"/>
              <a:t>PM-DRAM</a:t>
            </a:r>
            <a:r>
              <a:rPr lang="zh-CN" altLang="en-US" dirty="0"/>
              <a:t>混合验证</a:t>
            </a:r>
            <a:endParaRPr lang="zh-CN" altLang="en-US" dirty="0"/>
          </a:p>
        </p:txBody>
      </p:sp>
      <p:grpSp>
        <p:nvGrpSpPr>
          <p:cNvPr id="5" name="组合 4"/>
          <p:cNvGrpSpPr/>
          <p:nvPr/>
        </p:nvGrpSpPr>
        <p:grpSpPr>
          <a:xfrm>
            <a:off x="6394255" y="948428"/>
            <a:ext cx="4548337" cy="726289"/>
            <a:chOff x="7427898" y="907843"/>
            <a:chExt cx="4306546" cy="726289"/>
          </a:xfrm>
        </p:grpSpPr>
        <p:sp>
          <p:nvSpPr>
            <p:cNvPr id="7" name="文本框 6"/>
            <p:cNvSpPr txBox="1"/>
            <p:nvPr/>
          </p:nvSpPr>
          <p:spPr>
            <a:xfrm>
              <a:off x="7735693" y="907843"/>
              <a:ext cx="3998751" cy="726289"/>
            </a:xfrm>
            <a:prstGeom prst="rect">
              <a:avLst/>
            </a:prstGeom>
            <a:noFill/>
          </p:spPr>
          <p:txBody>
            <a:bodyPr wrap="square" rtlCol="0">
              <a:spAutoFit/>
            </a:bodyPr>
            <a:lstStyle/>
            <a:p>
              <a:pPr>
                <a:lnSpc>
                  <a:spcPct val="120000"/>
                </a:lnSpc>
              </a:pPr>
              <a:r>
                <a:rPr lang="en-US" altLang="zh-CN" dirty="0"/>
                <a:t>PM</a:t>
              </a:r>
              <a:r>
                <a:rPr lang="zh-CN" altLang="en-US" dirty="0"/>
                <a:t>的随机访问延迟较大，导致验证效率低。本文引入</a:t>
              </a:r>
              <a:r>
                <a:rPr lang="en-US" altLang="zh-CN" dirty="0"/>
                <a:t>DRAM</a:t>
              </a:r>
              <a:r>
                <a:rPr lang="zh-CN" altLang="en-US" dirty="0"/>
                <a:t>来提高验证的效率。</a:t>
              </a:r>
              <a:endParaRPr lang="zh-CN" altLang="en-US" dirty="0"/>
            </a:p>
          </p:txBody>
        </p:sp>
        <p:sp>
          <p:nvSpPr>
            <p:cNvPr id="9" name="椭圆 8"/>
            <p:cNvSpPr/>
            <p:nvPr/>
          </p:nvSpPr>
          <p:spPr>
            <a:xfrm>
              <a:off x="7427898" y="1167232"/>
              <a:ext cx="207510"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755906" y="1858496"/>
            <a:ext cx="4150114" cy="728982"/>
          </a:xfrm>
          <a:prstGeom prst="rect">
            <a:avLst/>
          </a:prstGeom>
          <a:noFill/>
        </p:spPr>
        <p:txBody>
          <a:bodyPr wrap="square" rtlCol="0">
            <a:spAutoFit/>
          </a:bodyPr>
          <a:lstStyle/>
          <a:p>
            <a:pPr>
              <a:lnSpc>
                <a:spcPct val="120000"/>
              </a:lnSpc>
            </a:pPr>
            <a:r>
              <a:rPr lang="zh-CN" altLang="en-US" dirty="0">
                <a:latin typeface="+mn-ea"/>
              </a:rPr>
              <a:t>在</a:t>
            </a:r>
            <a:r>
              <a:rPr lang="en-US" altLang="zh-CN" dirty="0">
                <a:latin typeface="+mn-ea"/>
              </a:rPr>
              <a:t>PM</a:t>
            </a:r>
            <a:r>
              <a:rPr lang="zh-CN" altLang="en-US" dirty="0">
                <a:latin typeface="+mn-ea"/>
              </a:rPr>
              <a:t>中以主键为</a:t>
            </a:r>
            <a:r>
              <a:rPr lang="en-US" altLang="zh-CN" dirty="0">
                <a:latin typeface="+mn-ea"/>
              </a:rPr>
              <a:t>key</a:t>
            </a:r>
            <a:r>
              <a:rPr lang="zh-CN" altLang="en-US" dirty="0">
                <a:latin typeface="+mn-ea"/>
              </a:rPr>
              <a:t>，</a:t>
            </a:r>
            <a:r>
              <a:rPr lang="en-US" altLang="zh-CN" dirty="0" err="1">
                <a:latin typeface="+mn-ea"/>
              </a:rPr>
              <a:t>val</a:t>
            </a:r>
            <a:r>
              <a:rPr lang="zh-CN" altLang="en-US" dirty="0">
                <a:latin typeface="+mn-ea"/>
              </a:rPr>
              <a:t>存放了序列号</a:t>
            </a:r>
            <a:r>
              <a:rPr lang="en-US" altLang="zh-CN" dirty="0">
                <a:latin typeface="+mn-ea"/>
              </a:rPr>
              <a:t>SQN</a:t>
            </a:r>
            <a:r>
              <a:rPr lang="zh-CN" altLang="en-US" dirty="0">
                <a:latin typeface="+mn-ea"/>
              </a:rPr>
              <a:t>和计数器。</a:t>
            </a:r>
            <a:endParaRPr lang="zh-CN" altLang="en-US" dirty="0">
              <a:latin typeface="+mn-ea"/>
            </a:endParaRPr>
          </a:p>
        </p:txBody>
      </p:sp>
      <p:sp>
        <p:nvSpPr>
          <p:cNvPr id="11" name="椭圆 10"/>
          <p:cNvSpPr/>
          <p:nvPr/>
        </p:nvSpPr>
        <p:spPr>
          <a:xfrm>
            <a:off x="6394255" y="1978039"/>
            <a:ext cx="219161"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763131" y="2680752"/>
            <a:ext cx="4114779" cy="728982"/>
          </a:xfrm>
          <a:prstGeom prst="rect">
            <a:avLst/>
          </a:prstGeom>
          <a:noFill/>
        </p:spPr>
        <p:txBody>
          <a:bodyPr wrap="square" rtlCol="0">
            <a:spAutoFit/>
          </a:bodyPr>
          <a:lstStyle/>
          <a:p>
            <a:pPr>
              <a:lnSpc>
                <a:spcPct val="120000"/>
              </a:lnSpc>
            </a:pPr>
            <a:r>
              <a:rPr lang="zh-CN" altLang="en-US" dirty="0">
                <a:latin typeface="+mn-ea"/>
              </a:rPr>
              <a:t>在</a:t>
            </a:r>
            <a:r>
              <a:rPr lang="en-US" altLang="zh-CN" dirty="0">
                <a:latin typeface="+mn-ea"/>
              </a:rPr>
              <a:t>DRAM</a:t>
            </a:r>
            <a:r>
              <a:rPr lang="zh-CN" altLang="en-US" dirty="0">
                <a:latin typeface="+mn-ea"/>
              </a:rPr>
              <a:t>构建哈希表，结构类似与</a:t>
            </a:r>
            <a:r>
              <a:rPr lang="en-US" altLang="zh-CN" dirty="0">
                <a:latin typeface="+mn-ea"/>
              </a:rPr>
              <a:t>PM</a:t>
            </a:r>
            <a:r>
              <a:rPr lang="zh-CN" altLang="en-US" dirty="0">
                <a:latin typeface="+mn-ea"/>
              </a:rPr>
              <a:t>，但仅存储了更新的条目。</a:t>
            </a:r>
            <a:endParaRPr lang="zh-CN" altLang="en-US" dirty="0">
              <a:latin typeface="+mn-ea"/>
            </a:endParaRPr>
          </a:p>
        </p:txBody>
      </p:sp>
      <p:sp>
        <p:nvSpPr>
          <p:cNvPr id="13" name="椭圆 12"/>
          <p:cNvSpPr/>
          <p:nvPr/>
        </p:nvSpPr>
        <p:spPr>
          <a:xfrm>
            <a:off x="6394255" y="2804139"/>
            <a:ext cx="220523"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757784" y="3570576"/>
            <a:ext cx="4114779" cy="1751965"/>
          </a:xfrm>
          <a:prstGeom prst="rect">
            <a:avLst/>
          </a:prstGeom>
          <a:noFill/>
        </p:spPr>
        <p:txBody>
          <a:bodyPr wrap="square" rtlCol="0">
            <a:spAutoFit/>
          </a:bodyPr>
          <a:lstStyle/>
          <a:p>
            <a:pPr>
              <a:lnSpc>
                <a:spcPct val="120000"/>
              </a:lnSpc>
            </a:pPr>
            <a:r>
              <a:rPr lang="zh-CN" altLang="en-US" dirty="0">
                <a:latin typeface="+mn-ea"/>
              </a:rPr>
              <a:t>在</a:t>
            </a:r>
            <a:r>
              <a:rPr lang="en-US" altLang="zh-CN" dirty="0">
                <a:latin typeface="+mn-ea"/>
              </a:rPr>
              <a:t>DRAM</a:t>
            </a:r>
            <a:r>
              <a:rPr lang="zh-CN" altLang="en-US" dirty="0">
                <a:latin typeface="+mn-ea"/>
              </a:rPr>
              <a:t>上的哈希表中，每个计数器表示与二级索引相关的逻辑上存在的条目数。相比之下，</a:t>
            </a:r>
            <a:r>
              <a:rPr lang="en-US" altLang="zh-CN" dirty="0">
                <a:latin typeface="+mn-ea"/>
              </a:rPr>
              <a:t>PM</a:t>
            </a:r>
            <a:r>
              <a:rPr lang="zh-CN" altLang="en-US" dirty="0">
                <a:latin typeface="+mn-ea"/>
              </a:rPr>
              <a:t>上哈希表中的每个计数器表示二级索引中物理上存在的条目数。</a:t>
            </a:r>
            <a:endParaRPr lang="en-US" altLang="zh-CN" dirty="0">
              <a:latin typeface="+mn-ea"/>
            </a:endParaRPr>
          </a:p>
        </p:txBody>
      </p:sp>
      <p:sp>
        <p:nvSpPr>
          <p:cNvPr id="15" name="椭圆 14"/>
          <p:cNvSpPr/>
          <p:nvPr/>
        </p:nvSpPr>
        <p:spPr>
          <a:xfrm>
            <a:off x="6392893" y="3660873"/>
            <a:ext cx="220523" cy="2075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1"/>
          <a:stretch>
            <a:fillRect/>
          </a:stretch>
        </p:blipFill>
        <p:spPr>
          <a:xfrm>
            <a:off x="566962" y="1413568"/>
            <a:ext cx="5455679" cy="360231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KSO_WPP_MARK_KEY" val="4a78a66a-3f71-482e-8fb1-a4e518cae62b"/>
  <p:tag name="COMMONDATA" val="eyJoZGlkIjoiMjU2NWNhNzllNTNjN2NiZGJlNWNjYTg0YzY4YzVmOWMifQ=="/>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3798</Words>
  <Application>WPS 演示</Application>
  <PresentationFormat>宽屏</PresentationFormat>
  <Paragraphs>188</Paragraphs>
  <Slides>20</Slides>
  <Notes>19</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20</vt:i4>
      </vt:variant>
    </vt:vector>
  </HeadingPairs>
  <TitlesOfParts>
    <vt:vector size="35" baseType="lpstr">
      <vt:lpstr>Arial</vt:lpstr>
      <vt:lpstr>宋体</vt:lpstr>
      <vt:lpstr>Wingdings</vt:lpstr>
      <vt:lpstr>Calibri</vt:lpstr>
      <vt:lpstr>等线</vt:lpstr>
      <vt:lpstr>微软雅黑</vt:lpstr>
      <vt:lpstr>Segoe UI</vt:lpstr>
      <vt:lpstr>Segoe UI Light</vt:lpstr>
      <vt:lpstr>Aptos</vt:lpstr>
      <vt:lpstr>Segoe Print</vt:lpstr>
      <vt:lpstr>SourceSansPro</vt:lpstr>
      <vt:lpstr>Arial Unicode MS</vt:lpstr>
      <vt:lpstr>Century Gothic</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WPS_1645531694</cp:lastModifiedBy>
  <cp:revision>746</cp:revision>
  <dcterms:created xsi:type="dcterms:W3CDTF">2018-12-23T08:46:00Z</dcterms:created>
  <dcterms:modified xsi:type="dcterms:W3CDTF">2023-12-21T08:51:12Z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4B7B9EAE00364FFD959151110CA81DC5_13</vt:lpwstr>
  </property>
  <property fmtid="{D5CDD505-2E9C-101B-9397-08002B2CF9AE}" pid="12" name="KSOProductBuildVer">
    <vt:lpwstr>2052-12.1.0.16120</vt:lpwstr>
  </property>
</Properties>
</file>